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6" r:id="rId2"/>
    <p:sldId id="296" r:id="rId3"/>
    <p:sldId id="294" r:id="rId4"/>
    <p:sldId id="297" r:id="rId5"/>
    <p:sldId id="261" r:id="rId6"/>
    <p:sldId id="298" r:id="rId7"/>
    <p:sldId id="440" r:id="rId8"/>
    <p:sldId id="406" r:id="rId9"/>
    <p:sldId id="407" r:id="rId10"/>
    <p:sldId id="408" r:id="rId11"/>
    <p:sldId id="409" r:id="rId12"/>
    <p:sldId id="410" r:id="rId13"/>
    <p:sldId id="411" r:id="rId14"/>
    <p:sldId id="412" r:id="rId15"/>
    <p:sldId id="413" r:id="rId16"/>
    <p:sldId id="414" r:id="rId17"/>
    <p:sldId id="415" r:id="rId18"/>
    <p:sldId id="320" r:id="rId19"/>
    <p:sldId id="465" r:id="rId20"/>
    <p:sldId id="445" r:id="rId21"/>
    <p:sldId id="258" r:id="rId22"/>
    <p:sldId id="442" r:id="rId23"/>
    <p:sldId id="369" r:id="rId24"/>
    <p:sldId id="303" r:id="rId25"/>
    <p:sldId id="266" r:id="rId26"/>
    <p:sldId id="338" r:id="rId27"/>
    <p:sldId id="327" r:id="rId28"/>
    <p:sldId id="463" r:id="rId29"/>
    <p:sldId id="417" r:id="rId30"/>
    <p:sldId id="459" r:id="rId31"/>
    <p:sldId id="460" r:id="rId32"/>
    <p:sldId id="461" r:id="rId33"/>
    <p:sldId id="462" r:id="rId34"/>
    <p:sldId id="443" r:id="rId35"/>
    <p:sldId id="452" r:id="rId36"/>
    <p:sldId id="455" r:id="rId37"/>
    <p:sldId id="329" r:id="rId38"/>
    <p:sldId id="458" r:id="rId39"/>
    <p:sldId id="336" r:id="rId40"/>
    <p:sldId id="370" r:id="rId41"/>
    <p:sldId id="368" r:id="rId42"/>
    <p:sldId id="345" r:id="rId43"/>
    <p:sldId id="347" r:id="rId44"/>
    <p:sldId id="351" r:id="rId45"/>
    <p:sldId id="352" r:id="rId46"/>
    <p:sldId id="275" r:id="rId47"/>
    <p:sldId id="276" r:id="rId48"/>
    <p:sldId id="430" r:id="rId49"/>
    <p:sldId id="446" r:id="rId50"/>
    <p:sldId id="447" r:id="rId51"/>
    <p:sldId id="448" r:id="rId52"/>
    <p:sldId id="456" r:id="rId53"/>
    <p:sldId id="449" r:id="rId54"/>
    <p:sldId id="450" r:id="rId55"/>
    <p:sldId id="451" r:id="rId56"/>
    <p:sldId id="431" r:id="rId57"/>
    <p:sldId id="432" r:id="rId58"/>
    <p:sldId id="433" r:id="rId59"/>
    <p:sldId id="434" r:id="rId60"/>
    <p:sldId id="435" r:id="rId61"/>
    <p:sldId id="436" r:id="rId62"/>
    <p:sldId id="438" r:id="rId63"/>
    <p:sldId id="466" r:id="rId64"/>
    <p:sldId id="402" r:id="rId65"/>
    <p:sldId id="378" r:id="rId66"/>
    <p:sldId id="379" r:id="rId67"/>
    <p:sldId id="405" r:id="rId68"/>
    <p:sldId id="428" r:id="rId69"/>
  </p:sldIdLst>
  <p:sldSz cx="9144000" cy="6858000" type="screen4x3"/>
  <p:notesSz cx="6667500" cy="9801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0C8E"/>
    <a:srgbClr val="85DFFF"/>
    <a:srgbClr val="1BE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501" autoAdjust="0"/>
  </p:normalViewPr>
  <p:slideViewPr>
    <p:cSldViewPr>
      <p:cViewPr varScale="1">
        <p:scale>
          <a:sx n="93" d="100"/>
          <a:sy n="93" d="100"/>
        </p:scale>
        <p:origin x="-9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52E-2"/>
          <c:y val="0.13666083406240925"/>
          <c:w val="0.57923151793525807"/>
          <c:h val="0.77714129483814653"/>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IT Mythology -- 30%</c:v>
                </c:pt>
                <c:pt idx="1">
                  <c:v>2. Lack of executive custody -- 25%</c:v>
                </c:pt>
                <c:pt idx="2">
                  <c:v>3. Poor strategic alignment -- 15%</c:v>
                </c:pt>
                <c:pt idx="3">
                  <c:v>4. Lack of an engineering approach -- 12%</c:v>
                </c:pt>
                <c:pt idx="4">
                  <c:v>5. Poor data engineering -- 10%</c:v>
                </c:pt>
                <c:pt idx="5">
                  <c:v>6. People issues -- 8%</c:v>
                </c:pt>
                <c:pt idx="6">
                  <c:v>7. Technology issues -- 5%</c:v>
                </c:pt>
              </c:strCache>
            </c:strRef>
          </c:cat>
          <c:val>
            <c:numRef>
              <c:f>Sheet1!$B$2:$B$8</c:f>
              <c:numCache>
                <c:formatCode>0%</c:formatCode>
                <c:ptCount val="7"/>
                <c:pt idx="0">
                  <c:v>0.30000000000000032</c:v>
                </c:pt>
                <c:pt idx="1">
                  <c:v>0.25</c:v>
                </c:pt>
                <c:pt idx="2">
                  <c:v>0.15000000000000024</c:v>
                </c:pt>
                <c:pt idx="3">
                  <c:v>0.12000000000000002</c:v>
                </c:pt>
                <c:pt idx="4">
                  <c:v>0.1</c:v>
                </c:pt>
                <c:pt idx="5">
                  <c:v>8.0000000000000127E-2</c:v>
                </c:pt>
                <c:pt idx="6">
                  <c:v>5.0000000000000065E-2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9376884480171188"/>
          <c:y val="6.1910412849238025E-2"/>
          <c:w val="0.39789778112944751"/>
          <c:h val="0.93701224983447118"/>
        </c:manualLayout>
      </c:layout>
      <c:overlay val="0"/>
    </c:legend>
    <c:plotVisOnly val="1"/>
    <c:dispBlanksAs val="gap"/>
    <c:showDLblsOverMax val="0"/>
  </c:chart>
  <c:txPr>
    <a:bodyPr/>
    <a:lstStyle/>
    <a:p>
      <a:pPr>
        <a:defRPr sz="1800">
          <a:solidFill>
            <a:srgbClr val="002060"/>
          </a:solidFill>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CD2A91-F64E-48DE-AD0D-85167E1DA3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8B4E92-D08D-43D6-8844-00042CD64D4A}">
      <dgm:prSet custT="1"/>
      <dgm:spPr/>
      <dgm:t>
        <a:bodyPr/>
        <a:lstStyle/>
        <a:p>
          <a:pPr algn="l" rtl="0"/>
          <a:r>
            <a:rPr lang="en-ZA" sz="1800" b="1" dirty="0" smtClean="0"/>
            <a:t>Investment</a:t>
          </a:r>
          <a:endParaRPr lang="en-US" sz="1800" b="1" dirty="0"/>
        </a:p>
      </dgm:t>
    </dgm:pt>
    <dgm:pt modelId="{1B74AE9C-813D-49E8-8709-E4683402EF17}" type="parTrans" cxnId="{338A69E5-03F3-4563-95BB-209CADD7AA60}">
      <dgm:prSet/>
      <dgm:spPr/>
      <dgm:t>
        <a:bodyPr/>
        <a:lstStyle/>
        <a:p>
          <a:pPr algn="l"/>
          <a:endParaRPr lang="en-US" sz="1800" b="1"/>
        </a:p>
      </dgm:t>
    </dgm:pt>
    <dgm:pt modelId="{40605B32-13D4-43A9-B6A8-FB054A0B3E5B}" type="sibTrans" cxnId="{338A69E5-03F3-4563-95BB-209CADD7AA60}">
      <dgm:prSet/>
      <dgm:spPr/>
      <dgm:t>
        <a:bodyPr/>
        <a:lstStyle/>
        <a:p>
          <a:pPr algn="l"/>
          <a:endParaRPr lang="en-US" sz="1800" b="1"/>
        </a:p>
      </dgm:t>
    </dgm:pt>
    <dgm:pt modelId="{A7C5314D-34AC-4E75-B24A-B8A89C3C1799}">
      <dgm:prSet custT="1"/>
      <dgm:spPr/>
      <dgm:t>
        <a:bodyPr/>
        <a:lstStyle/>
        <a:p>
          <a:pPr algn="l" rtl="0"/>
          <a:endParaRPr lang="en-ZA" sz="1800" b="1" dirty="0"/>
        </a:p>
      </dgm:t>
    </dgm:pt>
    <dgm:pt modelId="{D83605C2-F3E8-4F1B-9BEB-FC6D5F32464E}" type="parTrans" cxnId="{4790938D-453B-4716-AE1D-043E9A036620}">
      <dgm:prSet/>
      <dgm:spPr/>
      <dgm:t>
        <a:bodyPr/>
        <a:lstStyle/>
        <a:p>
          <a:pPr algn="l"/>
          <a:endParaRPr lang="en-US" sz="1800" b="1"/>
        </a:p>
      </dgm:t>
    </dgm:pt>
    <dgm:pt modelId="{1E5BB87A-AE78-46F6-AA3A-382C916FF387}" type="sibTrans" cxnId="{4790938D-453B-4716-AE1D-043E9A036620}">
      <dgm:prSet/>
      <dgm:spPr/>
      <dgm:t>
        <a:bodyPr/>
        <a:lstStyle/>
        <a:p>
          <a:pPr algn="l"/>
          <a:endParaRPr lang="en-US" sz="1800" b="1"/>
        </a:p>
      </dgm:t>
    </dgm:pt>
    <dgm:pt modelId="{30B2D93F-9A05-4853-8651-F456F8796032}">
      <dgm:prSet custT="1"/>
      <dgm:spPr/>
      <dgm:t>
        <a:bodyPr/>
        <a:lstStyle/>
        <a:p>
          <a:pPr algn="l" rtl="0"/>
          <a:r>
            <a:rPr lang="en-ZA" sz="1800" b="1" dirty="0" smtClean="0"/>
            <a:t>E...</a:t>
          </a:r>
          <a:endParaRPr lang="en-US" sz="1800" b="1" dirty="0"/>
        </a:p>
      </dgm:t>
    </dgm:pt>
    <dgm:pt modelId="{0B80FD2F-FEF0-49AC-9310-54DF2748F762}" type="parTrans" cxnId="{1493AF58-CD63-4ECD-A1A4-DE4E618E237A}">
      <dgm:prSet/>
      <dgm:spPr/>
      <dgm:t>
        <a:bodyPr/>
        <a:lstStyle/>
        <a:p>
          <a:pPr algn="l"/>
          <a:endParaRPr lang="en-US" sz="1800" b="1"/>
        </a:p>
      </dgm:t>
    </dgm:pt>
    <dgm:pt modelId="{E9217B41-D504-4458-89B2-687FAE2E4A28}" type="sibTrans" cxnId="{1493AF58-CD63-4ECD-A1A4-DE4E618E237A}">
      <dgm:prSet/>
      <dgm:spPr/>
      <dgm:t>
        <a:bodyPr/>
        <a:lstStyle/>
        <a:p>
          <a:pPr algn="l"/>
          <a:endParaRPr lang="en-US" sz="1800" b="1"/>
        </a:p>
      </dgm:t>
    </dgm:pt>
    <dgm:pt modelId="{F80F67C3-4ABA-4FCA-8CCB-D970494ED531}">
      <dgm:prSet custT="1"/>
      <dgm:spPr/>
      <dgm:t>
        <a:bodyPr/>
        <a:lstStyle/>
        <a:p>
          <a:pPr algn="l" rtl="0"/>
          <a:endParaRPr lang="en-ZA" sz="1800" b="1" dirty="0"/>
        </a:p>
      </dgm:t>
    </dgm:pt>
    <dgm:pt modelId="{73CEC29A-EEFC-47B0-B552-43929F399955}" type="parTrans" cxnId="{C47992FA-2EBB-42FC-AE37-B1D597839769}">
      <dgm:prSet/>
      <dgm:spPr/>
      <dgm:t>
        <a:bodyPr/>
        <a:lstStyle/>
        <a:p>
          <a:pPr algn="l"/>
          <a:endParaRPr lang="en-US" sz="1800" b="1"/>
        </a:p>
      </dgm:t>
    </dgm:pt>
    <dgm:pt modelId="{FA7DC744-98E1-460D-A76F-2E4B59A2CAE0}" type="sibTrans" cxnId="{C47992FA-2EBB-42FC-AE37-B1D597839769}">
      <dgm:prSet/>
      <dgm:spPr/>
      <dgm:t>
        <a:bodyPr/>
        <a:lstStyle/>
        <a:p>
          <a:pPr algn="l"/>
          <a:endParaRPr lang="en-US" sz="1800" b="1"/>
        </a:p>
      </dgm:t>
    </dgm:pt>
    <dgm:pt modelId="{0D439DBA-DAA8-4AC7-86A8-AEFCDF8EB11F}">
      <dgm:prSet custT="1"/>
      <dgm:spPr/>
      <dgm:t>
        <a:bodyPr/>
        <a:lstStyle/>
        <a:p>
          <a:pPr algn="l" rtl="0"/>
          <a:r>
            <a:rPr lang="en-ZA" sz="1800" b="1" dirty="0" smtClean="0"/>
            <a:t>D..</a:t>
          </a:r>
          <a:endParaRPr lang="en-US" sz="1800" b="1" dirty="0"/>
        </a:p>
      </dgm:t>
    </dgm:pt>
    <dgm:pt modelId="{06F6DAF8-B6DF-4312-8A4B-C5AF8A318047}" type="parTrans" cxnId="{B8CA0525-A0FC-4E30-A49A-5B0F79B33B9E}">
      <dgm:prSet/>
      <dgm:spPr/>
      <dgm:t>
        <a:bodyPr/>
        <a:lstStyle/>
        <a:p>
          <a:pPr algn="l"/>
          <a:endParaRPr lang="en-US" sz="1800" b="1"/>
        </a:p>
      </dgm:t>
    </dgm:pt>
    <dgm:pt modelId="{86BC7DD4-F6B8-49F1-B43B-3A33FBA84E40}" type="sibTrans" cxnId="{B8CA0525-A0FC-4E30-A49A-5B0F79B33B9E}">
      <dgm:prSet/>
      <dgm:spPr/>
      <dgm:t>
        <a:bodyPr/>
        <a:lstStyle/>
        <a:p>
          <a:pPr algn="l"/>
          <a:endParaRPr lang="en-US" sz="1800" b="1"/>
        </a:p>
      </dgm:t>
    </dgm:pt>
    <dgm:pt modelId="{BA063509-6074-473D-A30A-69B918BFE43D}">
      <dgm:prSet custT="1"/>
      <dgm:spPr/>
      <dgm:t>
        <a:bodyPr/>
        <a:lstStyle/>
        <a:p>
          <a:pPr algn="l" rtl="0"/>
          <a:endParaRPr lang="en-ZA" sz="1800" b="1" dirty="0"/>
        </a:p>
      </dgm:t>
    </dgm:pt>
    <dgm:pt modelId="{CA9CE843-C87B-4D5B-AB0D-19BE3AF1B9AE}" type="parTrans" cxnId="{8CD061C9-4B00-4DD6-B93B-7DC1B3E69C11}">
      <dgm:prSet/>
      <dgm:spPr/>
      <dgm:t>
        <a:bodyPr/>
        <a:lstStyle/>
        <a:p>
          <a:pPr algn="l"/>
          <a:endParaRPr lang="en-US" sz="1800" b="1"/>
        </a:p>
      </dgm:t>
    </dgm:pt>
    <dgm:pt modelId="{C1131106-2E49-4BE5-863F-90B6FD6A8ED9}" type="sibTrans" cxnId="{8CD061C9-4B00-4DD6-B93B-7DC1B3E69C11}">
      <dgm:prSet/>
      <dgm:spPr/>
      <dgm:t>
        <a:bodyPr/>
        <a:lstStyle/>
        <a:p>
          <a:pPr algn="l"/>
          <a:endParaRPr lang="en-US" sz="1800" b="1"/>
        </a:p>
      </dgm:t>
    </dgm:pt>
    <dgm:pt modelId="{506485BD-5538-4751-9718-5A8A53A2E1DB}">
      <dgm:prSet custT="1"/>
      <dgm:spPr/>
      <dgm:t>
        <a:bodyPr/>
        <a:lstStyle/>
        <a:p>
          <a:pPr algn="l" rtl="0"/>
          <a:r>
            <a:rPr lang="en-ZA" sz="1800" b="1" dirty="0" smtClean="0"/>
            <a:t>... operation</a:t>
          </a:r>
          <a:endParaRPr lang="en-US" sz="1800" b="1" dirty="0"/>
        </a:p>
      </dgm:t>
    </dgm:pt>
    <dgm:pt modelId="{8B6198BE-8876-42D9-9A82-FAB418AD0587}" type="parTrans" cxnId="{5B5B8608-D4B6-4885-867C-5983B7FE7E28}">
      <dgm:prSet/>
      <dgm:spPr/>
      <dgm:t>
        <a:bodyPr/>
        <a:lstStyle/>
        <a:p>
          <a:pPr algn="l"/>
          <a:endParaRPr lang="en-US" sz="1800" b="1"/>
        </a:p>
      </dgm:t>
    </dgm:pt>
    <dgm:pt modelId="{29C6C069-2CEC-4106-9537-C8A8905AEBE6}" type="sibTrans" cxnId="{5B5B8608-D4B6-4885-867C-5983B7FE7E28}">
      <dgm:prSet/>
      <dgm:spPr/>
      <dgm:t>
        <a:bodyPr/>
        <a:lstStyle/>
        <a:p>
          <a:pPr algn="l"/>
          <a:endParaRPr lang="en-US" sz="1800" b="1"/>
        </a:p>
      </dgm:t>
    </dgm:pt>
    <dgm:pt modelId="{57F4A3D3-C731-46D6-A99B-50683DED4D90}">
      <dgm:prSet custT="1"/>
      <dgm:spPr/>
      <dgm:t>
        <a:bodyPr/>
        <a:lstStyle/>
        <a:p>
          <a:pPr algn="l" rtl="0"/>
          <a:endParaRPr lang="en-ZA" sz="1800" b="1" dirty="0"/>
        </a:p>
      </dgm:t>
    </dgm:pt>
    <dgm:pt modelId="{F955622E-8505-437A-8B8B-C6E0D537A2A9}" type="parTrans" cxnId="{76AA9CCC-26B6-4374-A6FA-9BA0F2C66EE5}">
      <dgm:prSet/>
      <dgm:spPr/>
      <dgm:t>
        <a:bodyPr/>
        <a:lstStyle/>
        <a:p>
          <a:pPr algn="l"/>
          <a:endParaRPr lang="en-US" sz="1800" b="1"/>
        </a:p>
      </dgm:t>
    </dgm:pt>
    <dgm:pt modelId="{68044ACD-72EC-43D1-8B03-DF0E97514902}" type="sibTrans" cxnId="{76AA9CCC-26B6-4374-A6FA-9BA0F2C66EE5}">
      <dgm:prSet/>
      <dgm:spPr/>
      <dgm:t>
        <a:bodyPr/>
        <a:lstStyle/>
        <a:p>
          <a:pPr algn="l"/>
          <a:endParaRPr lang="en-US" sz="1800" b="1"/>
        </a:p>
      </dgm:t>
    </dgm:pt>
    <dgm:pt modelId="{07E28285-1EBE-4DAC-93F8-6D6413847713}">
      <dgm:prSet custT="1"/>
      <dgm:spPr/>
      <dgm:t>
        <a:bodyPr/>
        <a:lstStyle/>
        <a:p>
          <a:pPr algn="l" rtl="0"/>
          <a:r>
            <a:rPr lang="en-ZA" sz="1800" b="1" dirty="0" smtClean="0"/>
            <a:t>Processing</a:t>
          </a:r>
          <a:endParaRPr lang="en-US" sz="1800" b="1" dirty="0"/>
        </a:p>
      </dgm:t>
    </dgm:pt>
    <dgm:pt modelId="{C0295A69-8A78-4B43-85B4-5752CA628DAA}" type="parTrans" cxnId="{A886ECA7-DEAB-4C89-8337-B3084F270C7D}">
      <dgm:prSet/>
      <dgm:spPr/>
      <dgm:t>
        <a:bodyPr/>
        <a:lstStyle/>
        <a:p>
          <a:pPr algn="l"/>
          <a:endParaRPr lang="en-US" sz="1800" b="1"/>
        </a:p>
      </dgm:t>
    </dgm:pt>
    <dgm:pt modelId="{25003439-3100-4946-B132-7ED74E8B0567}" type="sibTrans" cxnId="{A886ECA7-DEAB-4C89-8337-B3084F270C7D}">
      <dgm:prSet/>
      <dgm:spPr/>
      <dgm:t>
        <a:bodyPr/>
        <a:lstStyle/>
        <a:p>
          <a:pPr algn="l"/>
          <a:endParaRPr lang="en-US" sz="1800" b="1"/>
        </a:p>
      </dgm:t>
    </dgm:pt>
    <dgm:pt modelId="{3C8E7B8E-B32A-47D0-95CE-42217544DD88}">
      <dgm:prSet custT="1"/>
      <dgm:spPr/>
      <dgm:t>
        <a:bodyPr/>
        <a:lstStyle/>
        <a:p>
          <a:pPr algn="l" rtl="0"/>
          <a:endParaRPr lang="en-ZA" sz="1800" b="1" dirty="0"/>
        </a:p>
      </dgm:t>
    </dgm:pt>
    <dgm:pt modelId="{C8683A8C-AFC2-4C0C-8EE2-CAB189B5619D}" type="parTrans" cxnId="{8DA27680-60AA-4C0F-89F5-12E8D9930EE3}">
      <dgm:prSet/>
      <dgm:spPr/>
      <dgm:t>
        <a:bodyPr/>
        <a:lstStyle/>
        <a:p>
          <a:pPr algn="l"/>
          <a:endParaRPr lang="en-US" sz="1800" b="1"/>
        </a:p>
      </dgm:t>
    </dgm:pt>
    <dgm:pt modelId="{71C2F17C-6CEF-4AF8-97F3-1E60D052ED0E}" type="sibTrans" cxnId="{8DA27680-60AA-4C0F-89F5-12E8D9930EE3}">
      <dgm:prSet/>
      <dgm:spPr/>
      <dgm:t>
        <a:bodyPr/>
        <a:lstStyle/>
        <a:p>
          <a:pPr algn="l"/>
          <a:endParaRPr lang="en-US" sz="1800" b="1"/>
        </a:p>
      </dgm:t>
    </dgm:pt>
    <dgm:pt modelId="{45B764CB-4D37-44DF-B9E4-310094857F44}">
      <dgm:prSet custT="1"/>
      <dgm:spPr/>
      <dgm:t>
        <a:bodyPr/>
        <a:lstStyle/>
        <a:p>
          <a:pPr algn="l" rtl="0"/>
          <a:r>
            <a:rPr lang="en-ZA" sz="1800" b="1" dirty="0" smtClean="0"/>
            <a:t>Marketing and sales</a:t>
          </a:r>
          <a:endParaRPr lang="en-US" sz="1800" b="1" dirty="0"/>
        </a:p>
      </dgm:t>
    </dgm:pt>
    <dgm:pt modelId="{FC40DE95-3A86-48A3-9D85-46B99D7AEE36}" type="parTrans" cxnId="{B484FC77-323A-4709-8F29-219269E777EE}">
      <dgm:prSet/>
      <dgm:spPr/>
      <dgm:t>
        <a:bodyPr/>
        <a:lstStyle/>
        <a:p>
          <a:pPr algn="l"/>
          <a:endParaRPr lang="en-US" sz="1800" b="1"/>
        </a:p>
      </dgm:t>
    </dgm:pt>
    <dgm:pt modelId="{123A3E2E-1138-4071-8E7C-CECFA783EBBC}" type="sibTrans" cxnId="{B484FC77-323A-4709-8F29-219269E777EE}">
      <dgm:prSet/>
      <dgm:spPr/>
      <dgm:t>
        <a:bodyPr/>
        <a:lstStyle/>
        <a:p>
          <a:pPr algn="l"/>
          <a:endParaRPr lang="en-US" sz="1800" b="1"/>
        </a:p>
      </dgm:t>
    </dgm:pt>
    <dgm:pt modelId="{4E0343B7-05D2-4801-A040-453AB7F5FD9E}">
      <dgm:prSet custT="1"/>
      <dgm:spPr/>
      <dgm:t>
        <a:bodyPr/>
        <a:lstStyle/>
        <a:p>
          <a:pPr algn="l" rtl="0"/>
          <a:endParaRPr lang="en-ZA" sz="1800" b="1" dirty="0"/>
        </a:p>
      </dgm:t>
    </dgm:pt>
    <dgm:pt modelId="{5781FCBA-919F-4588-9111-773312F2D14D}" type="parTrans" cxnId="{3F7EA98E-5903-4B26-BCE5-A4F999467581}">
      <dgm:prSet/>
      <dgm:spPr/>
      <dgm:t>
        <a:bodyPr/>
        <a:lstStyle/>
        <a:p>
          <a:pPr algn="l"/>
          <a:endParaRPr lang="en-US" sz="1800" b="1"/>
        </a:p>
      </dgm:t>
    </dgm:pt>
    <dgm:pt modelId="{D42458CB-180E-4685-8D54-72850AA4767A}" type="sibTrans" cxnId="{3F7EA98E-5903-4B26-BCE5-A4F999467581}">
      <dgm:prSet/>
      <dgm:spPr/>
      <dgm:t>
        <a:bodyPr/>
        <a:lstStyle/>
        <a:p>
          <a:pPr algn="l"/>
          <a:endParaRPr lang="en-US" sz="1800" b="1"/>
        </a:p>
      </dgm:t>
    </dgm:pt>
    <dgm:pt modelId="{43BD3683-1879-4526-92FA-EAD333B31ACF}">
      <dgm:prSet custT="1"/>
      <dgm:spPr/>
      <dgm:t>
        <a:bodyPr/>
        <a:lstStyle/>
        <a:p>
          <a:pPr algn="l" rtl="0"/>
          <a:r>
            <a:rPr lang="en-ZA" sz="1800" b="1" dirty="0" smtClean="0"/>
            <a:t>Operational support</a:t>
          </a:r>
          <a:endParaRPr lang="en-US" sz="1800" b="1" dirty="0"/>
        </a:p>
      </dgm:t>
    </dgm:pt>
    <dgm:pt modelId="{26F66D7E-F43F-4DA9-A137-F3DF0738FD9A}" type="parTrans" cxnId="{3023EE38-73D7-4283-BD57-8C32A74E7A96}">
      <dgm:prSet/>
      <dgm:spPr/>
      <dgm:t>
        <a:bodyPr/>
        <a:lstStyle/>
        <a:p>
          <a:pPr algn="l"/>
          <a:endParaRPr lang="en-US" sz="1800" b="1"/>
        </a:p>
      </dgm:t>
    </dgm:pt>
    <dgm:pt modelId="{D1CBF246-A258-4CEC-888E-C2ED25DAAFBC}" type="sibTrans" cxnId="{3023EE38-73D7-4283-BD57-8C32A74E7A96}">
      <dgm:prSet/>
      <dgm:spPr/>
      <dgm:t>
        <a:bodyPr/>
        <a:lstStyle/>
        <a:p>
          <a:pPr algn="l"/>
          <a:endParaRPr lang="en-US" sz="1800" b="1"/>
        </a:p>
      </dgm:t>
    </dgm:pt>
    <dgm:pt modelId="{1573A02A-72F8-4A6B-A6D3-A47F6D07CE06}">
      <dgm:prSet custT="1"/>
      <dgm:spPr/>
      <dgm:t>
        <a:bodyPr/>
        <a:lstStyle/>
        <a:p>
          <a:pPr algn="l" rtl="0"/>
          <a:endParaRPr lang="en-ZA" sz="1800" b="1" dirty="0"/>
        </a:p>
      </dgm:t>
    </dgm:pt>
    <dgm:pt modelId="{34F0DB0B-5773-4255-AEA8-6CE6D23FC16D}" type="parTrans" cxnId="{0B4B2C9C-1D97-43F6-A9C3-096563D44621}">
      <dgm:prSet/>
      <dgm:spPr/>
      <dgm:t>
        <a:bodyPr/>
        <a:lstStyle/>
        <a:p>
          <a:pPr algn="l"/>
          <a:endParaRPr lang="en-US" sz="1800" b="1"/>
        </a:p>
      </dgm:t>
    </dgm:pt>
    <dgm:pt modelId="{0C17354E-0581-4DF4-AAEF-EC81D027014C}" type="sibTrans" cxnId="{0B4B2C9C-1D97-43F6-A9C3-096563D44621}">
      <dgm:prSet/>
      <dgm:spPr/>
      <dgm:t>
        <a:bodyPr/>
        <a:lstStyle/>
        <a:p>
          <a:pPr algn="l"/>
          <a:endParaRPr lang="en-US" sz="1800" b="1"/>
        </a:p>
      </dgm:t>
    </dgm:pt>
    <dgm:pt modelId="{CF1A53B9-929D-4042-9E04-6C121865F21E}">
      <dgm:prSet custT="1"/>
      <dgm:spPr/>
      <dgm:t>
        <a:bodyPr/>
        <a:lstStyle/>
        <a:p>
          <a:pPr algn="l" rtl="0"/>
          <a:r>
            <a:rPr lang="en-ZA" sz="1800" b="1" dirty="0" smtClean="0"/>
            <a:t>Administration</a:t>
          </a:r>
          <a:endParaRPr lang="en-US" sz="1800" b="1" dirty="0"/>
        </a:p>
      </dgm:t>
    </dgm:pt>
    <dgm:pt modelId="{CCE57A7D-C473-4BAA-B058-317ACC1924BC}" type="parTrans" cxnId="{B6BFB59E-ECA2-422E-A39E-76A764D4A269}">
      <dgm:prSet/>
      <dgm:spPr/>
      <dgm:t>
        <a:bodyPr/>
        <a:lstStyle/>
        <a:p>
          <a:pPr algn="l"/>
          <a:endParaRPr lang="en-US" sz="1800" b="1"/>
        </a:p>
      </dgm:t>
    </dgm:pt>
    <dgm:pt modelId="{387CD700-B329-4705-915E-C22D3B711D38}" type="sibTrans" cxnId="{B6BFB59E-ECA2-422E-A39E-76A764D4A269}">
      <dgm:prSet/>
      <dgm:spPr/>
      <dgm:t>
        <a:bodyPr/>
        <a:lstStyle/>
        <a:p>
          <a:pPr algn="l"/>
          <a:endParaRPr lang="en-US" sz="1800" b="1"/>
        </a:p>
      </dgm:t>
    </dgm:pt>
    <dgm:pt modelId="{52503353-7E55-4BE2-9812-DA759E3E8C15}">
      <dgm:prSet custT="1"/>
      <dgm:spPr/>
      <dgm:t>
        <a:bodyPr/>
        <a:lstStyle/>
        <a:p>
          <a:pPr algn="l" rtl="0"/>
          <a:endParaRPr lang="en-ZA" sz="1800" b="1" dirty="0"/>
        </a:p>
      </dgm:t>
    </dgm:pt>
    <dgm:pt modelId="{5949EC9D-C64F-47E2-AA85-019124B1CF0E}" type="parTrans" cxnId="{7EB69E1F-5E9A-41CB-9DDE-AE35A1E08479}">
      <dgm:prSet/>
      <dgm:spPr/>
      <dgm:t>
        <a:bodyPr/>
        <a:lstStyle/>
        <a:p>
          <a:pPr algn="l"/>
          <a:endParaRPr lang="en-US" sz="1800" b="1"/>
        </a:p>
      </dgm:t>
    </dgm:pt>
    <dgm:pt modelId="{DEF9F9C7-74B6-4E70-9270-57051726C414}" type="sibTrans" cxnId="{7EB69E1F-5E9A-41CB-9DDE-AE35A1E08479}">
      <dgm:prSet/>
      <dgm:spPr/>
      <dgm:t>
        <a:bodyPr/>
        <a:lstStyle/>
        <a:p>
          <a:pPr algn="l"/>
          <a:endParaRPr lang="en-US" sz="1800" b="1"/>
        </a:p>
      </dgm:t>
    </dgm:pt>
    <dgm:pt modelId="{50266A6F-D6C3-4A22-8C3A-34E09997CB09}">
      <dgm:prSet custT="1"/>
      <dgm:spPr/>
      <dgm:t>
        <a:bodyPr/>
        <a:lstStyle/>
        <a:p>
          <a:pPr algn="l" rtl="0"/>
          <a:r>
            <a:rPr lang="en-ZA" sz="1800" b="1" dirty="0" smtClean="0"/>
            <a:t>Dividends, taxes, etc</a:t>
          </a:r>
          <a:endParaRPr lang="en-US" sz="1800" b="1" dirty="0"/>
        </a:p>
      </dgm:t>
    </dgm:pt>
    <dgm:pt modelId="{64744CF4-9587-42BC-AEED-DF63D7A725ED}" type="parTrans" cxnId="{902350EA-5390-4745-BAC4-23295A35ED05}">
      <dgm:prSet/>
      <dgm:spPr/>
      <dgm:t>
        <a:bodyPr/>
        <a:lstStyle/>
        <a:p>
          <a:pPr algn="l"/>
          <a:endParaRPr lang="en-US" sz="1800" b="1"/>
        </a:p>
      </dgm:t>
    </dgm:pt>
    <dgm:pt modelId="{3042CD56-FA28-40EB-BC58-2E7B2C5CEE72}" type="sibTrans" cxnId="{902350EA-5390-4745-BAC4-23295A35ED05}">
      <dgm:prSet/>
      <dgm:spPr/>
      <dgm:t>
        <a:bodyPr/>
        <a:lstStyle/>
        <a:p>
          <a:pPr algn="l"/>
          <a:endParaRPr lang="en-US" sz="1800" b="1"/>
        </a:p>
      </dgm:t>
    </dgm:pt>
    <dgm:pt modelId="{B840F577-1477-4D87-9AE9-E6FA18E9ADEE}" type="pres">
      <dgm:prSet presAssocID="{3BCD2A91-F64E-48DE-AD0D-85167E1DA3B6}" presName="linear" presStyleCnt="0">
        <dgm:presLayoutVars>
          <dgm:animLvl val="lvl"/>
          <dgm:resizeHandles val="exact"/>
        </dgm:presLayoutVars>
      </dgm:prSet>
      <dgm:spPr/>
      <dgm:t>
        <a:bodyPr/>
        <a:lstStyle/>
        <a:p>
          <a:endParaRPr lang="en-US"/>
        </a:p>
      </dgm:t>
    </dgm:pt>
    <dgm:pt modelId="{95269CF4-A26B-45E5-B793-C1DB26EB95FE}" type="pres">
      <dgm:prSet presAssocID="{0E8B4E92-D08D-43D6-8844-00042CD64D4A}" presName="parentText" presStyleLbl="node1" presStyleIdx="0" presStyleCnt="17">
        <dgm:presLayoutVars>
          <dgm:chMax val="0"/>
          <dgm:bulletEnabled val="1"/>
        </dgm:presLayoutVars>
      </dgm:prSet>
      <dgm:spPr/>
      <dgm:t>
        <a:bodyPr/>
        <a:lstStyle/>
        <a:p>
          <a:endParaRPr lang="en-US"/>
        </a:p>
      </dgm:t>
    </dgm:pt>
    <dgm:pt modelId="{48E952B1-0D09-47F2-9AD2-DCAAAE873D5A}" type="pres">
      <dgm:prSet presAssocID="{40605B32-13D4-43A9-B6A8-FB054A0B3E5B}" presName="spacer" presStyleCnt="0"/>
      <dgm:spPr/>
    </dgm:pt>
    <dgm:pt modelId="{994406BD-0C90-492D-971C-DABEADFB1811}" type="pres">
      <dgm:prSet presAssocID="{A7C5314D-34AC-4E75-B24A-B8A89C3C1799}" presName="parentText" presStyleLbl="node1" presStyleIdx="1" presStyleCnt="17">
        <dgm:presLayoutVars>
          <dgm:chMax val="0"/>
          <dgm:bulletEnabled val="1"/>
        </dgm:presLayoutVars>
      </dgm:prSet>
      <dgm:spPr/>
      <dgm:t>
        <a:bodyPr/>
        <a:lstStyle/>
        <a:p>
          <a:endParaRPr lang="en-US"/>
        </a:p>
      </dgm:t>
    </dgm:pt>
    <dgm:pt modelId="{1F08F4EC-A56C-4BC0-AEA9-19D99F6CF8C8}" type="pres">
      <dgm:prSet presAssocID="{1E5BB87A-AE78-46F6-AA3A-382C916FF387}" presName="spacer" presStyleCnt="0"/>
      <dgm:spPr/>
    </dgm:pt>
    <dgm:pt modelId="{745B547D-2065-4F5B-A480-18BBD045C9A7}" type="pres">
      <dgm:prSet presAssocID="{30B2D93F-9A05-4853-8651-F456F8796032}" presName="parentText" presStyleLbl="node1" presStyleIdx="2" presStyleCnt="17">
        <dgm:presLayoutVars>
          <dgm:chMax val="0"/>
          <dgm:bulletEnabled val="1"/>
        </dgm:presLayoutVars>
      </dgm:prSet>
      <dgm:spPr/>
      <dgm:t>
        <a:bodyPr/>
        <a:lstStyle/>
        <a:p>
          <a:endParaRPr lang="en-US"/>
        </a:p>
      </dgm:t>
    </dgm:pt>
    <dgm:pt modelId="{AE261044-6005-4ACE-8C57-DC472EF3D5D8}" type="pres">
      <dgm:prSet presAssocID="{E9217B41-D504-4458-89B2-687FAE2E4A28}" presName="spacer" presStyleCnt="0"/>
      <dgm:spPr/>
    </dgm:pt>
    <dgm:pt modelId="{DB7C5D4B-9CFA-4ECA-9E8C-F512ABE91FC4}" type="pres">
      <dgm:prSet presAssocID="{F80F67C3-4ABA-4FCA-8CCB-D970494ED531}" presName="parentText" presStyleLbl="node1" presStyleIdx="3" presStyleCnt="17">
        <dgm:presLayoutVars>
          <dgm:chMax val="0"/>
          <dgm:bulletEnabled val="1"/>
        </dgm:presLayoutVars>
      </dgm:prSet>
      <dgm:spPr/>
      <dgm:t>
        <a:bodyPr/>
        <a:lstStyle/>
        <a:p>
          <a:endParaRPr lang="en-US"/>
        </a:p>
      </dgm:t>
    </dgm:pt>
    <dgm:pt modelId="{10BBD245-341C-4870-9D00-39050AD2F88B}" type="pres">
      <dgm:prSet presAssocID="{FA7DC744-98E1-460D-A76F-2E4B59A2CAE0}" presName="spacer" presStyleCnt="0"/>
      <dgm:spPr/>
    </dgm:pt>
    <dgm:pt modelId="{20D94838-B38E-46D7-8896-6C804BD8F110}" type="pres">
      <dgm:prSet presAssocID="{0D439DBA-DAA8-4AC7-86A8-AEFCDF8EB11F}" presName="parentText" presStyleLbl="node1" presStyleIdx="4" presStyleCnt="17">
        <dgm:presLayoutVars>
          <dgm:chMax val="0"/>
          <dgm:bulletEnabled val="1"/>
        </dgm:presLayoutVars>
      </dgm:prSet>
      <dgm:spPr/>
      <dgm:t>
        <a:bodyPr/>
        <a:lstStyle/>
        <a:p>
          <a:endParaRPr lang="en-US"/>
        </a:p>
      </dgm:t>
    </dgm:pt>
    <dgm:pt modelId="{DA58FCFD-AD38-4E79-9AF2-8F5D443312E4}" type="pres">
      <dgm:prSet presAssocID="{86BC7DD4-F6B8-49F1-B43B-3A33FBA84E40}" presName="spacer" presStyleCnt="0"/>
      <dgm:spPr/>
    </dgm:pt>
    <dgm:pt modelId="{60F60EDF-EB1A-4A5A-ACA3-4E61048CD0AF}" type="pres">
      <dgm:prSet presAssocID="{BA063509-6074-473D-A30A-69B918BFE43D}" presName="parentText" presStyleLbl="node1" presStyleIdx="5" presStyleCnt="17">
        <dgm:presLayoutVars>
          <dgm:chMax val="0"/>
          <dgm:bulletEnabled val="1"/>
        </dgm:presLayoutVars>
      </dgm:prSet>
      <dgm:spPr/>
      <dgm:t>
        <a:bodyPr/>
        <a:lstStyle/>
        <a:p>
          <a:endParaRPr lang="en-US"/>
        </a:p>
      </dgm:t>
    </dgm:pt>
    <dgm:pt modelId="{588C42BB-E536-434C-B8C5-7C2A1D6583C4}" type="pres">
      <dgm:prSet presAssocID="{C1131106-2E49-4BE5-863F-90B6FD6A8ED9}" presName="spacer" presStyleCnt="0"/>
      <dgm:spPr/>
    </dgm:pt>
    <dgm:pt modelId="{0C3AE6EE-BC7C-43D0-A9FE-B4999634207D}" type="pres">
      <dgm:prSet presAssocID="{506485BD-5538-4751-9718-5A8A53A2E1DB}" presName="parentText" presStyleLbl="node1" presStyleIdx="6" presStyleCnt="17">
        <dgm:presLayoutVars>
          <dgm:chMax val="0"/>
          <dgm:bulletEnabled val="1"/>
        </dgm:presLayoutVars>
      </dgm:prSet>
      <dgm:spPr/>
      <dgm:t>
        <a:bodyPr/>
        <a:lstStyle/>
        <a:p>
          <a:endParaRPr lang="en-US"/>
        </a:p>
      </dgm:t>
    </dgm:pt>
    <dgm:pt modelId="{C6CB0BDE-C67E-481E-A3DD-ECD499F4C672}" type="pres">
      <dgm:prSet presAssocID="{29C6C069-2CEC-4106-9537-C8A8905AEBE6}" presName="spacer" presStyleCnt="0"/>
      <dgm:spPr/>
    </dgm:pt>
    <dgm:pt modelId="{682587D3-5B61-4B62-A065-A44AB7CFE8B6}" type="pres">
      <dgm:prSet presAssocID="{57F4A3D3-C731-46D6-A99B-50683DED4D90}" presName="parentText" presStyleLbl="node1" presStyleIdx="7" presStyleCnt="17">
        <dgm:presLayoutVars>
          <dgm:chMax val="0"/>
          <dgm:bulletEnabled val="1"/>
        </dgm:presLayoutVars>
      </dgm:prSet>
      <dgm:spPr/>
      <dgm:t>
        <a:bodyPr/>
        <a:lstStyle/>
        <a:p>
          <a:endParaRPr lang="en-US"/>
        </a:p>
      </dgm:t>
    </dgm:pt>
    <dgm:pt modelId="{90E39511-53D0-4CD6-8D18-70E7FEEEA4C1}" type="pres">
      <dgm:prSet presAssocID="{68044ACD-72EC-43D1-8B03-DF0E97514902}" presName="spacer" presStyleCnt="0"/>
      <dgm:spPr/>
    </dgm:pt>
    <dgm:pt modelId="{E07F66C4-340C-43B8-9A06-0618CE158CBC}" type="pres">
      <dgm:prSet presAssocID="{07E28285-1EBE-4DAC-93F8-6D6413847713}" presName="parentText" presStyleLbl="node1" presStyleIdx="8" presStyleCnt="17">
        <dgm:presLayoutVars>
          <dgm:chMax val="0"/>
          <dgm:bulletEnabled val="1"/>
        </dgm:presLayoutVars>
      </dgm:prSet>
      <dgm:spPr/>
      <dgm:t>
        <a:bodyPr/>
        <a:lstStyle/>
        <a:p>
          <a:endParaRPr lang="en-US"/>
        </a:p>
      </dgm:t>
    </dgm:pt>
    <dgm:pt modelId="{F92D910F-7E53-4030-B269-7CBC7A479518}" type="pres">
      <dgm:prSet presAssocID="{25003439-3100-4946-B132-7ED74E8B0567}" presName="spacer" presStyleCnt="0"/>
      <dgm:spPr/>
    </dgm:pt>
    <dgm:pt modelId="{E02B0FB6-B5ED-42E6-8225-23A09507815D}" type="pres">
      <dgm:prSet presAssocID="{3C8E7B8E-B32A-47D0-95CE-42217544DD88}" presName="parentText" presStyleLbl="node1" presStyleIdx="9" presStyleCnt="17">
        <dgm:presLayoutVars>
          <dgm:chMax val="0"/>
          <dgm:bulletEnabled val="1"/>
        </dgm:presLayoutVars>
      </dgm:prSet>
      <dgm:spPr/>
      <dgm:t>
        <a:bodyPr/>
        <a:lstStyle/>
        <a:p>
          <a:endParaRPr lang="en-US"/>
        </a:p>
      </dgm:t>
    </dgm:pt>
    <dgm:pt modelId="{76B481BD-DF0D-452E-823B-50014DBD9F33}" type="pres">
      <dgm:prSet presAssocID="{71C2F17C-6CEF-4AF8-97F3-1E60D052ED0E}" presName="spacer" presStyleCnt="0"/>
      <dgm:spPr/>
    </dgm:pt>
    <dgm:pt modelId="{CEBC48C6-3AF2-4AFA-88A3-E5EF0852AB94}" type="pres">
      <dgm:prSet presAssocID="{45B764CB-4D37-44DF-B9E4-310094857F44}" presName="parentText" presStyleLbl="node1" presStyleIdx="10" presStyleCnt="17">
        <dgm:presLayoutVars>
          <dgm:chMax val="0"/>
          <dgm:bulletEnabled val="1"/>
        </dgm:presLayoutVars>
      </dgm:prSet>
      <dgm:spPr/>
      <dgm:t>
        <a:bodyPr/>
        <a:lstStyle/>
        <a:p>
          <a:endParaRPr lang="en-US"/>
        </a:p>
      </dgm:t>
    </dgm:pt>
    <dgm:pt modelId="{12E15721-8843-4545-8EEE-70117DD5F1CE}" type="pres">
      <dgm:prSet presAssocID="{123A3E2E-1138-4071-8E7C-CECFA783EBBC}" presName="spacer" presStyleCnt="0"/>
      <dgm:spPr/>
    </dgm:pt>
    <dgm:pt modelId="{EC4CEC10-3CF9-4F8B-B828-FAF2796F0AD2}" type="pres">
      <dgm:prSet presAssocID="{4E0343B7-05D2-4801-A040-453AB7F5FD9E}" presName="parentText" presStyleLbl="node1" presStyleIdx="11" presStyleCnt="17">
        <dgm:presLayoutVars>
          <dgm:chMax val="0"/>
          <dgm:bulletEnabled val="1"/>
        </dgm:presLayoutVars>
      </dgm:prSet>
      <dgm:spPr/>
      <dgm:t>
        <a:bodyPr/>
        <a:lstStyle/>
        <a:p>
          <a:endParaRPr lang="en-US"/>
        </a:p>
      </dgm:t>
    </dgm:pt>
    <dgm:pt modelId="{F596FBDD-47C5-4E1B-BAC2-5B3D9330CEF8}" type="pres">
      <dgm:prSet presAssocID="{D42458CB-180E-4685-8D54-72850AA4767A}" presName="spacer" presStyleCnt="0"/>
      <dgm:spPr/>
    </dgm:pt>
    <dgm:pt modelId="{5FF8EB6C-D9D9-4750-9E40-3CFC2BB97E82}" type="pres">
      <dgm:prSet presAssocID="{43BD3683-1879-4526-92FA-EAD333B31ACF}" presName="parentText" presStyleLbl="node1" presStyleIdx="12" presStyleCnt="17">
        <dgm:presLayoutVars>
          <dgm:chMax val="0"/>
          <dgm:bulletEnabled val="1"/>
        </dgm:presLayoutVars>
      </dgm:prSet>
      <dgm:spPr/>
      <dgm:t>
        <a:bodyPr/>
        <a:lstStyle/>
        <a:p>
          <a:endParaRPr lang="en-US"/>
        </a:p>
      </dgm:t>
    </dgm:pt>
    <dgm:pt modelId="{73163B60-D382-4776-8C39-B5498A6D2E42}" type="pres">
      <dgm:prSet presAssocID="{D1CBF246-A258-4CEC-888E-C2ED25DAAFBC}" presName="spacer" presStyleCnt="0"/>
      <dgm:spPr/>
    </dgm:pt>
    <dgm:pt modelId="{DA565D55-649F-4BBF-B164-196E687319E2}" type="pres">
      <dgm:prSet presAssocID="{1573A02A-72F8-4A6B-A6D3-A47F6D07CE06}" presName="parentText" presStyleLbl="node1" presStyleIdx="13" presStyleCnt="17">
        <dgm:presLayoutVars>
          <dgm:chMax val="0"/>
          <dgm:bulletEnabled val="1"/>
        </dgm:presLayoutVars>
      </dgm:prSet>
      <dgm:spPr/>
      <dgm:t>
        <a:bodyPr/>
        <a:lstStyle/>
        <a:p>
          <a:endParaRPr lang="en-US"/>
        </a:p>
      </dgm:t>
    </dgm:pt>
    <dgm:pt modelId="{75D9418D-27A0-4E88-A387-A9920AFD5E86}" type="pres">
      <dgm:prSet presAssocID="{0C17354E-0581-4DF4-AAEF-EC81D027014C}" presName="spacer" presStyleCnt="0"/>
      <dgm:spPr/>
    </dgm:pt>
    <dgm:pt modelId="{DC318F28-5FA8-4623-BF8B-7DD9EA468426}" type="pres">
      <dgm:prSet presAssocID="{CF1A53B9-929D-4042-9E04-6C121865F21E}" presName="parentText" presStyleLbl="node1" presStyleIdx="14" presStyleCnt="17">
        <dgm:presLayoutVars>
          <dgm:chMax val="0"/>
          <dgm:bulletEnabled val="1"/>
        </dgm:presLayoutVars>
      </dgm:prSet>
      <dgm:spPr/>
      <dgm:t>
        <a:bodyPr/>
        <a:lstStyle/>
        <a:p>
          <a:endParaRPr lang="en-US"/>
        </a:p>
      </dgm:t>
    </dgm:pt>
    <dgm:pt modelId="{46E265CC-E8E1-4CF0-A039-1E748FE4D979}" type="pres">
      <dgm:prSet presAssocID="{387CD700-B329-4705-915E-C22D3B711D38}" presName="spacer" presStyleCnt="0"/>
      <dgm:spPr/>
    </dgm:pt>
    <dgm:pt modelId="{67DB6237-2B0F-474A-9D6D-66B613FC23F0}" type="pres">
      <dgm:prSet presAssocID="{52503353-7E55-4BE2-9812-DA759E3E8C15}" presName="parentText" presStyleLbl="node1" presStyleIdx="15" presStyleCnt="17">
        <dgm:presLayoutVars>
          <dgm:chMax val="0"/>
          <dgm:bulletEnabled val="1"/>
        </dgm:presLayoutVars>
      </dgm:prSet>
      <dgm:spPr/>
      <dgm:t>
        <a:bodyPr/>
        <a:lstStyle/>
        <a:p>
          <a:endParaRPr lang="en-US"/>
        </a:p>
      </dgm:t>
    </dgm:pt>
    <dgm:pt modelId="{2854687D-FB74-427F-83FE-AB7031725032}" type="pres">
      <dgm:prSet presAssocID="{DEF9F9C7-74B6-4E70-9270-57051726C414}" presName="spacer" presStyleCnt="0"/>
      <dgm:spPr/>
    </dgm:pt>
    <dgm:pt modelId="{B868E6E3-ACB9-4D93-8F1B-D15CE237A0B9}" type="pres">
      <dgm:prSet presAssocID="{50266A6F-D6C3-4A22-8C3A-34E09997CB09}" presName="parentText" presStyleLbl="node1" presStyleIdx="16" presStyleCnt="17">
        <dgm:presLayoutVars>
          <dgm:chMax val="0"/>
          <dgm:bulletEnabled val="1"/>
        </dgm:presLayoutVars>
      </dgm:prSet>
      <dgm:spPr/>
      <dgm:t>
        <a:bodyPr/>
        <a:lstStyle/>
        <a:p>
          <a:endParaRPr lang="en-US"/>
        </a:p>
      </dgm:t>
    </dgm:pt>
  </dgm:ptLst>
  <dgm:cxnLst>
    <dgm:cxn modelId="{0B4B2C9C-1D97-43F6-A9C3-096563D44621}" srcId="{3BCD2A91-F64E-48DE-AD0D-85167E1DA3B6}" destId="{1573A02A-72F8-4A6B-A6D3-A47F6D07CE06}" srcOrd="13" destOrd="0" parTransId="{34F0DB0B-5773-4255-AEA8-6CE6D23FC16D}" sibTransId="{0C17354E-0581-4DF4-AAEF-EC81D027014C}"/>
    <dgm:cxn modelId="{C9ABA8CA-F787-4246-998B-5307F6A05C09}" type="presOf" srcId="{F80F67C3-4ABA-4FCA-8CCB-D970494ED531}" destId="{DB7C5D4B-9CFA-4ECA-9E8C-F512ABE91FC4}" srcOrd="0" destOrd="0" presId="urn:microsoft.com/office/officeart/2005/8/layout/vList2"/>
    <dgm:cxn modelId="{36F4259E-36CC-4C47-B829-0A2BC156D8A8}" type="presOf" srcId="{50266A6F-D6C3-4A22-8C3A-34E09997CB09}" destId="{B868E6E3-ACB9-4D93-8F1B-D15CE237A0B9}" srcOrd="0" destOrd="0" presId="urn:microsoft.com/office/officeart/2005/8/layout/vList2"/>
    <dgm:cxn modelId="{D17538F7-2961-4DDA-AE2B-B4615F5C36A8}" type="presOf" srcId="{43BD3683-1879-4526-92FA-EAD333B31ACF}" destId="{5FF8EB6C-D9D9-4750-9E40-3CFC2BB97E82}" srcOrd="0" destOrd="0" presId="urn:microsoft.com/office/officeart/2005/8/layout/vList2"/>
    <dgm:cxn modelId="{4790938D-453B-4716-AE1D-043E9A036620}" srcId="{3BCD2A91-F64E-48DE-AD0D-85167E1DA3B6}" destId="{A7C5314D-34AC-4E75-B24A-B8A89C3C1799}" srcOrd="1" destOrd="0" parTransId="{D83605C2-F3E8-4F1B-9BEB-FC6D5F32464E}" sibTransId="{1E5BB87A-AE78-46F6-AA3A-382C916FF387}"/>
    <dgm:cxn modelId="{9E7B56C5-E633-429C-A402-FDA9ACCA4A5E}" type="presOf" srcId="{30B2D93F-9A05-4853-8651-F456F8796032}" destId="{745B547D-2065-4F5B-A480-18BBD045C9A7}" srcOrd="0" destOrd="0" presId="urn:microsoft.com/office/officeart/2005/8/layout/vList2"/>
    <dgm:cxn modelId="{3F7EA98E-5903-4B26-BCE5-A4F999467581}" srcId="{3BCD2A91-F64E-48DE-AD0D-85167E1DA3B6}" destId="{4E0343B7-05D2-4801-A040-453AB7F5FD9E}" srcOrd="11" destOrd="0" parTransId="{5781FCBA-919F-4588-9111-773312F2D14D}" sibTransId="{D42458CB-180E-4685-8D54-72850AA4767A}"/>
    <dgm:cxn modelId="{96C23136-928F-4E74-8976-AEAB3663F1C3}" type="presOf" srcId="{A7C5314D-34AC-4E75-B24A-B8A89C3C1799}" destId="{994406BD-0C90-492D-971C-DABEADFB1811}" srcOrd="0" destOrd="0" presId="urn:microsoft.com/office/officeart/2005/8/layout/vList2"/>
    <dgm:cxn modelId="{C47992FA-2EBB-42FC-AE37-B1D597839769}" srcId="{3BCD2A91-F64E-48DE-AD0D-85167E1DA3B6}" destId="{F80F67C3-4ABA-4FCA-8CCB-D970494ED531}" srcOrd="3" destOrd="0" parTransId="{73CEC29A-EEFC-47B0-B552-43929F399955}" sibTransId="{FA7DC744-98E1-460D-A76F-2E4B59A2CAE0}"/>
    <dgm:cxn modelId="{A886ECA7-DEAB-4C89-8337-B3084F270C7D}" srcId="{3BCD2A91-F64E-48DE-AD0D-85167E1DA3B6}" destId="{07E28285-1EBE-4DAC-93F8-6D6413847713}" srcOrd="8" destOrd="0" parTransId="{C0295A69-8A78-4B43-85B4-5752CA628DAA}" sibTransId="{25003439-3100-4946-B132-7ED74E8B0567}"/>
    <dgm:cxn modelId="{62D5163F-DCCB-4D3E-B380-BE865AAAE573}" type="presOf" srcId="{0E8B4E92-D08D-43D6-8844-00042CD64D4A}" destId="{95269CF4-A26B-45E5-B793-C1DB26EB95FE}" srcOrd="0" destOrd="0" presId="urn:microsoft.com/office/officeart/2005/8/layout/vList2"/>
    <dgm:cxn modelId="{0D37CEFE-BCDB-4D10-AD52-D64FBEDCC491}" type="presOf" srcId="{1573A02A-72F8-4A6B-A6D3-A47F6D07CE06}" destId="{DA565D55-649F-4BBF-B164-196E687319E2}" srcOrd="0" destOrd="0" presId="urn:microsoft.com/office/officeart/2005/8/layout/vList2"/>
    <dgm:cxn modelId="{8DA27680-60AA-4C0F-89F5-12E8D9930EE3}" srcId="{3BCD2A91-F64E-48DE-AD0D-85167E1DA3B6}" destId="{3C8E7B8E-B32A-47D0-95CE-42217544DD88}" srcOrd="9" destOrd="0" parTransId="{C8683A8C-AFC2-4C0C-8EE2-CAB189B5619D}" sibTransId="{71C2F17C-6CEF-4AF8-97F3-1E60D052ED0E}"/>
    <dgm:cxn modelId="{338A69E5-03F3-4563-95BB-209CADD7AA60}" srcId="{3BCD2A91-F64E-48DE-AD0D-85167E1DA3B6}" destId="{0E8B4E92-D08D-43D6-8844-00042CD64D4A}" srcOrd="0" destOrd="0" parTransId="{1B74AE9C-813D-49E8-8709-E4683402EF17}" sibTransId="{40605B32-13D4-43A9-B6A8-FB054A0B3E5B}"/>
    <dgm:cxn modelId="{C0EDA7ED-F4C6-443C-B65A-BA1D92DCD87C}" type="presOf" srcId="{57F4A3D3-C731-46D6-A99B-50683DED4D90}" destId="{682587D3-5B61-4B62-A065-A44AB7CFE8B6}" srcOrd="0" destOrd="0" presId="urn:microsoft.com/office/officeart/2005/8/layout/vList2"/>
    <dgm:cxn modelId="{B8CA0525-A0FC-4E30-A49A-5B0F79B33B9E}" srcId="{3BCD2A91-F64E-48DE-AD0D-85167E1DA3B6}" destId="{0D439DBA-DAA8-4AC7-86A8-AEFCDF8EB11F}" srcOrd="4" destOrd="0" parTransId="{06F6DAF8-B6DF-4312-8A4B-C5AF8A318047}" sibTransId="{86BC7DD4-F6B8-49F1-B43B-3A33FBA84E40}"/>
    <dgm:cxn modelId="{1D8CEE75-77AC-4B24-B55F-F51BA37B708C}" type="presOf" srcId="{52503353-7E55-4BE2-9812-DA759E3E8C15}" destId="{67DB6237-2B0F-474A-9D6D-66B613FC23F0}" srcOrd="0" destOrd="0" presId="urn:microsoft.com/office/officeart/2005/8/layout/vList2"/>
    <dgm:cxn modelId="{54ED6105-AC19-4742-B2D4-AFE49713EEA9}" type="presOf" srcId="{3BCD2A91-F64E-48DE-AD0D-85167E1DA3B6}" destId="{B840F577-1477-4D87-9AE9-E6FA18E9ADEE}" srcOrd="0" destOrd="0" presId="urn:microsoft.com/office/officeart/2005/8/layout/vList2"/>
    <dgm:cxn modelId="{5B5B8608-D4B6-4885-867C-5983B7FE7E28}" srcId="{3BCD2A91-F64E-48DE-AD0D-85167E1DA3B6}" destId="{506485BD-5538-4751-9718-5A8A53A2E1DB}" srcOrd="6" destOrd="0" parTransId="{8B6198BE-8876-42D9-9A82-FAB418AD0587}" sibTransId="{29C6C069-2CEC-4106-9537-C8A8905AEBE6}"/>
    <dgm:cxn modelId="{1D50CF07-CC57-4505-AC8A-EAE58343EB9C}" type="presOf" srcId="{CF1A53B9-929D-4042-9E04-6C121865F21E}" destId="{DC318F28-5FA8-4623-BF8B-7DD9EA468426}" srcOrd="0" destOrd="0" presId="urn:microsoft.com/office/officeart/2005/8/layout/vList2"/>
    <dgm:cxn modelId="{4405EB22-6ED2-4E12-AF2C-552ABD741832}" type="presOf" srcId="{4E0343B7-05D2-4801-A040-453AB7F5FD9E}" destId="{EC4CEC10-3CF9-4F8B-B828-FAF2796F0AD2}" srcOrd="0" destOrd="0" presId="urn:microsoft.com/office/officeart/2005/8/layout/vList2"/>
    <dgm:cxn modelId="{B6BFB59E-ECA2-422E-A39E-76A764D4A269}" srcId="{3BCD2A91-F64E-48DE-AD0D-85167E1DA3B6}" destId="{CF1A53B9-929D-4042-9E04-6C121865F21E}" srcOrd="14" destOrd="0" parTransId="{CCE57A7D-C473-4BAA-B058-317ACC1924BC}" sibTransId="{387CD700-B329-4705-915E-C22D3B711D38}"/>
    <dgm:cxn modelId="{7ECD3C30-4763-4574-92EC-AAEC2101F9FE}" type="presOf" srcId="{07E28285-1EBE-4DAC-93F8-6D6413847713}" destId="{E07F66C4-340C-43B8-9A06-0618CE158CBC}" srcOrd="0" destOrd="0" presId="urn:microsoft.com/office/officeart/2005/8/layout/vList2"/>
    <dgm:cxn modelId="{3023EE38-73D7-4283-BD57-8C32A74E7A96}" srcId="{3BCD2A91-F64E-48DE-AD0D-85167E1DA3B6}" destId="{43BD3683-1879-4526-92FA-EAD333B31ACF}" srcOrd="12" destOrd="0" parTransId="{26F66D7E-F43F-4DA9-A137-F3DF0738FD9A}" sibTransId="{D1CBF246-A258-4CEC-888E-C2ED25DAAFBC}"/>
    <dgm:cxn modelId="{66C115F6-8689-4228-AC83-7E21E4689DF1}" type="presOf" srcId="{45B764CB-4D37-44DF-B9E4-310094857F44}" destId="{CEBC48C6-3AF2-4AFA-88A3-E5EF0852AB94}" srcOrd="0" destOrd="0" presId="urn:microsoft.com/office/officeart/2005/8/layout/vList2"/>
    <dgm:cxn modelId="{35C2E1D1-C72C-4429-93ED-65EEDD2B321A}" type="presOf" srcId="{506485BD-5538-4751-9718-5A8A53A2E1DB}" destId="{0C3AE6EE-BC7C-43D0-A9FE-B4999634207D}" srcOrd="0" destOrd="0" presId="urn:microsoft.com/office/officeart/2005/8/layout/vList2"/>
    <dgm:cxn modelId="{8CD061C9-4B00-4DD6-B93B-7DC1B3E69C11}" srcId="{3BCD2A91-F64E-48DE-AD0D-85167E1DA3B6}" destId="{BA063509-6074-473D-A30A-69B918BFE43D}" srcOrd="5" destOrd="0" parTransId="{CA9CE843-C87B-4D5B-AB0D-19BE3AF1B9AE}" sibTransId="{C1131106-2E49-4BE5-863F-90B6FD6A8ED9}"/>
    <dgm:cxn modelId="{7EB69E1F-5E9A-41CB-9DDE-AE35A1E08479}" srcId="{3BCD2A91-F64E-48DE-AD0D-85167E1DA3B6}" destId="{52503353-7E55-4BE2-9812-DA759E3E8C15}" srcOrd="15" destOrd="0" parTransId="{5949EC9D-C64F-47E2-AA85-019124B1CF0E}" sibTransId="{DEF9F9C7-74B6-4E70-9270-57051726C414}"/>
    <dgm:cxn modelId="{242D909F-DBB3-4D62-9E8E-A4F38F2828B9}" type="presOf" srcId="{BA063509-6074-473D-A30A-69B918BFE43D}" destId="{60F60EDF-EB1A-4A5A-ACA3-4E61048CD0AF}" srcOrd="0" destOrd="0" presId="urn:microsoft.com/office/officeart/2005/8/layout/vList2"/>
    <dgm:cxn modelId="{1493AF58-CD63-4ECD-A1A4-DE4E618E237A}" srcId="{3BCD2A91-F64E-48DE-AD0D-85167E1DA3B6}" destId="{30B2D93F-9A05-4853-8651-F456F8796032}" srcOrd="2" destOrd="0" parTransId="{0B80FD2F-FEF0-49AC-9310-54DF2748F762}" sibTransId="{E9217B41-D504-4458-89B2-687FAE2E4A28}"/>
    <dgm:cxn modelId="{902350EA-5390-4745-BAC4-23295A35ED05}" srcId="{3BCD2A91-F64E-48DE-AD0D-85167E1DA3B6}" destId="{50266A6F-D6C3-4A22-8C3A-34E09997CB09}" srcOrd="16" destOrd="0" parTransId="{64744CF4-9587-42BC-AEED-DF63D7A725ED}" sibTransId="{3042CD56-FA28-40EB-BC58-2E7B2C5CEE72}"/>
    <dgm:cxn modelId="{0AF4CF8F-37CC-40DC-84A7-82F2A3A510B6}" type="presOf" srcId="{3C8E7B8E-B32A-47D0-95CE-42217544DD88}" destId="{E02B0FB6-B5ED-42E6-8225-23A09507815D}" srcOrd="0" destOrd="0" presId="urn:microsoft.com/office/officeart/2005/8/layout/vList2"/>
    <dgm:cxn modelId="{B484FC77-323A-4709-8F29-219269E777EE}" srcId="{3BCD2A91-F64E-48DE-AD0D-85167E1DA3B6}" destId="{45B764CB-4D37-44DF-B9E4-310094857F44}" srcOrd="10" destOrd="0" parTransId="{FC40DE95-3A86-48A3-9D85-46B99D7AEE36}" sibTransId="{123A3E2E-1138-4071-8E7C-CECFA783EBBC}"/>
    <dgm:cxn modelId="{76AA9CCC-26B6-4374-A6FA-9BA0F2C66EE5}" srcId="{3BCD2A91-F64E-48DE-AD0D-85167E1DA3B6}" destId="{57F4A3D3-C731-46D6-A99B-50683DED4D90}" srcOrd="7" destOrd="0" parTransId="{F955622E-8505-437A-8B8B-C6E0D537A2A9}" sibTransId="{68044ACD-72EC-43D1-8B03-DF0E97514902}"/>
    <dgm:cxn modelId="{839E510E-E93C-4AD0-AA7F-AE740985A686}" type="presOf" srcId="{0D439DBA-DAA8-4AC7-86A8-AEFCDF8EB11F}" destId="{20D94838-B38E-46D7-8896-6C804BD8F110}" srcOrd="0" destOrd="0" presId="urn:microsoft.com/office/officeart/2005/8/layout/vList2"/>
    <dgm:cxn modelId="{DD195F6F-07F8-416C-8FAF-C69FD5D1BC57}" type="presParOf" srcId="{B840F577-1477-4D87-9AE9-E6FA18E9ADEE}" destId="{95269CF4-A26B-45E5-B793-C1DB26EB95FE}" srcOrd="0" destOrd="0" presId="urn:microsoft.com/office/officeart/2005/8/layout/vList2"/>
    <dgm:cxn modelId="{CFA4EC79-B35F-4251-9234-0A49828C260F}" type="presParOf" srcId="{B840F577-1477-4D87-9AE9-E6FA18E9ADEE}" destId="{48E952B1-0D09-47F2-9AD2-DCAAAE873D5A}" srcOrd="1" destOrd="0" presId="urn:microsoft.com/office/officeart/2005/8/layout/vList2"/>
    <dgm:cxn modelId="{8D861EA2-98AE-4A99-A670-38F9761D4415}" type="presParOf" srcId="{B840F577-1477-4D87-9AE9-E6FA18E9ADEE}" destId="{994406BD-0C90-492D-971C-DABEADFB1811}" srcOrd="2" destOrd="0" presId="urn:microsoft.com/office/officeart/2005/8/layout/vList2"/>
    <dgm:cxn modelId="{DA2052C5-072C-4566-B4FB-38A2B7573167}" type="presParOf" srcId="{B840F577-1477-4D87-9AE9-E6FA18E9ADEE}" destId="{1F08F4EC-A56C-4BC0-AEA9-19D99F6CF8C8}" srcOrd="3" destOrd="0" presId="urn:microsoft.com/office/officeart/2005/8/layout/vList2"/>
    <dgm:cxn modelId="{CAA68346-5776-491F-A693-A8CC58440B85}" type="presParOf" srcId="{B840F577-1477-4D87-9AE9-E6FA18E9ADEE}" destId="{745B547D-2065-4F5B-A480-18BBD045C9A7}" srcOrd="4" destOrd="0" presId="urn:microsoft.com/office/officeart/2005/8/layout/vList2"/>
    <dgm:cxn modelId="{6E954507-690B-42EC-917C-0CF233E5408D}" type="presParOf" srcId="{B840F577-1477-4D87-9AE9-E6FA18E9ADEE}" destId="{AE261044-6005-4ACE-8C57-DC472EF3D5D8}" srcOrd="5" destOrd="0" presId="urn:microsoft.com/office/officeart/2005/8/layout/vList2"/>
    <dgm:cxn modelId="{1D248904-6F4A-4132-9CAA-C4771FE755BB}" type="presParOf" srcId="{B840F577-1477-4D87-9AE9-E6FA18E9ADEE}" destId="{DB7C5D4B-9CFA-4ECA-9E8C-F512ABE91FC4}" srcOrd="6" destOrd="0" presId="urn:microsoft.com/office/officeart/2005/8/layout/vList2"/>
    <dgm:cxn modelId="{7E574152-F60D-4409-A79D-4EA1BB978E64}" type="presParOf" srcId="{B840F577-1477-4D87-9AE9-E6FA18E9ADEE}" destId="{10BBD245-341C-4870-9D00-39050AD2F88B}" srcOrd="7" destOrd="0" presId="urn:microsoft.com/office/officeart/2005/8/layout/vList2"/>
    <dgm:cxn modelId="{7B857EAD-D0AC-4750-AF85-8AA1256497EE}" type="presParOf" srcId="{B840F577-1477-4D87-9AE9-E6FA18E9ADEE}" destId="{20D94838-B38E-46D7-8896-6C804BD8F110}" srcOrd="8" destOrd="0" presId="urn:microsoft.com/office/officeart/2005/8/layout/vList2"/>
    <dgm:cxn modelId="{4FB218CA-68B9-4D58-B57E-868BF3813AED}" type="presParOf" srcId="{B840F577-1477-4D87-9AE9-E6FA18E9ADEE}" destId="{DA58FCFD-AD38-4E79-9AF2-8F5D443312E4}" srcOrd="9" destOrd="0" presId="urn:microsoft.com/office/officeart/2005/8/layout/vList2"/>
    <dgm:cxn modelId="{D952BD10-37B1-4857-A22B-6F9183A0F9A2}" type="presParOf" srcId="{B840F577-1477-4D87-9AE9-E6FA18E9ADEE}" destId="{60F60EDF-EB1A-4A5A-ACA3-4E61048CD0AF}" srcOrd="10" destOrd="0" presId="urn:microsoft.com/office/officeart/2005/8/layout/vList2"/>
    <dgm:cxn modelId="{D189A302-EFB3-484A-BEC7-58DE05D00204}" type="presParOf" srcId="{B840F577-1477-4D87-9AE9-E6FA18E9ADEE}" destId="{588C42BB-E536-434C-B8C5-7C2A1D6583C4}" srcOrd="11" destOrd="0" presId="urn:microsoft.com/office/officeart/2005/8/layout/vList2"/>
    <dgm:cxn modelId="{951D97DC-0649-4A95-9FB3-FF22B1C00CCC}" type="presParOf" srcId="{B840F577-1477-4D87-9AE9-E6FA18E9ADEE}" destId="{0C3AE6EE-BC7C-43D0-A9FE-B4999634207D}" srcOrd="12" destOrd="0" presId="urn:microsoft.com/office/officeart/2005/8/layout/vList2"/>
    <dgm:cxn modelId="{A708A558-BA3C-43A5-8358-A4A9DF635DAE}" type="presParOf" srcId="{B840F577-1477-4D87-9AE9-E6FA18E9ADEE}" destId="{C6CB0BDE-C67E-481E-A3DD-ECD499F4C672}" srcOrd="13" destOrd="0" presId="urn:microsoft.com/office/officeart/2005/8/layout/vList2"/>
    <dgm:cxn modelId="{4FAC0043-6637-45D8-92EA-8CC6A6D60969}" type="presParOf" srcId="{B840F577-1477-4D87-9AE9-E6FA18E9ADEE}" destId="{682587D3-5B61-4B62-A065-A44AB7CFE8B6}" srcOrd="14" destOrd="0" presId="urn:microsoft.com/office/officeart/2005/8/layout/vList2"/>
    <dgm:cxn modelId="{A22EFD52-46F8-4465-89F9-5BF1A441B966}" type="presParOf" srcId="{B840F577-1477-4D87-9AE9-E6FA18E9ADEE}" destId="{90E39511-53D0-4CD6-8D18-70E7FEEEA4C1}" srcOrd="15" destOrd="0" presId="urn:microsoft.com/office/officeart/2005/8/layout/vList2"/>
    <dgm:cxn modelId="{226C76F1-9D37-44B8-BCF9-B48B5C0D02A1}" type="presParOf" srcId="{B840F577-1477-4D87-9AE9-E6FA18E9ADEE}" destId="{E07F66C4-340C-43B8-9A06-0618CE158CBC}" srcOrd="16" destOrd="0" presId="urn:microsoft.com/office/officeart/2005/8/layout/vList2"/>
    <dgm:cxn modelId="{7A6CE623-8B38-4882-819B-A3BB9149A2AB}" type="presParOf" srcId="{B840F577-1477-4D87-9AE9-E6FA18E9ADEE}" destId="{F92D910F-7E53-4030-B269-7CBC7A479518}" srcOrd="17" destOrd="0" presId="urn:microsoft.com/office/officeart/2005/8/layout/vList2"/>
    <dgm:cxn modelId="{60FD7D96-F72A-42E2-8276-F544DFB5C1EF}" type="presParOf" srcId="{B840F577-1477-4D87-9AE9-E6FA18E9ADEE}" destId="{E02B0FB6-B5ED-42E6-8225-23A09507815D}" srcOrd="18" destOrd="0" presId="urn:microsoft.com/office/officeart/2005/8/layout/vList2"/>
    <dgm:cxn modelId="{B115C903-86D3-487E-BDEC-7C54724DBFE9}" type="presParOf" srcId="{B840F577-1477-4D87-9AE9-E6FA18E9ADEE}" destId="{76B481BD-DF0D-452E-823B-50014DBD9F33}" srcOrd="19" destOrd="0" presId="urn:microsoft.com/office/officeart/2005/8/layout/vList2"/>
    <dgm:cxn modelId="{F4365762-22B5-4015-870A-A29A1FA46227}" type="presParOf" srcId="{B840F577-1477-4D87-9AE9-E6FA18E9ADEE}" destId="{CEBC48C6-3AF2-4AFA-88A3-E5EF0852AB94}" srcOrd="20" destOrd="0" presId="urn:microsoft.com/office/officeart/2005/8/layout/vList2"/>
    <dgm:cxn modelId="{9F20EC70-EFF3-4350-A514-B6AA4A450B53}" type="presParOf" srcId="{B840F577-1477-4D87-9AE9-E6FA18E9ADEE}" destId="{12E15721-8843-4545-8EEE-70117DD5F1CE}" srcOrd="21" destOrd="0" presId="urn:microsoft.com/office/officeart/2005/8/layout/vList2"/>
    <dgm:cxn modelId="{C79F6560-3400-4EE8-9B15-4FD2D030307A}" type="presParOf" srcId="{B840F577-1477-4D87-9AE9-E6FA18E9ADEE}" destId="{EC4CEC10-3CF9-4F8B-B828-FAF2796F0AD2}" srcOrd="22" destOrd="0" presId="urn:microsoft.com/office/officeart/2005/8/layout/vList2"/>
    <dgm:cxn modelId="{0A1B2393-8674-4741-96F6-7249262DF8D9}" type="presParOf" srcId="{B840F577-1477-4D87-9AE9-E6FA18E9ADEE}" destId="{F596FBDD-47C5-4E1B-BAC2-5B3D9330CEF8}" srcOrd="23" destOrd="0" presId="urn:microsoft.com/office/officeart/2005/8/layout/vList2"/>
    <dgm:cxn modelId="{3D37D9E1-B919-46EC-87B7-714772BE4EC9}" type="presParOf" srcId="{B840F577-1477-4D87-9AE9-E6FA18E9ADEE}" destId="{5FF8EB6C-D9D9-4750-9E40-3CFC2BB97E82}" srcOrd="24" destOrd="0" presId="urn:microsoft.com/office/officeart/2005/8/layout/vList2"/>
    <dgm:cxn modelId="{DC3702E4-A922-4B54-897A-4FBB777C950B}" type="presParOf" srcId="{B840F577-1477-4D87-9AE9-E6FA18E9ADEE}" destId="{73163B60-D382-4776-8C39-B5498A6D2E42}" srcOrd="25" destOrd="0" presId="urn:microsoft.com/office/officeart/2005/8/layout/vList2"/>
    <dgm:cxn modelId="{0B2985D1-3507-4B9E-89CD-782B892FD1B9}" type="presParOf" srcId="{B840F577-1477-4D87-9AE9-E6FA18E9ADEE}" destId="{DA565D55-649F-4BBF-B164-196E687319E2}" srcOrd="26" destOrd="0" presId="urn:microsoft.com/office/officeart/2005/8/layout/vList2"/>
    <dgm:cxn modelId="{7E86B502-13DF-449C-9604-15C58C4EF10C}" type="presParOf" srcId="{B840F577-1477-4D87-9AE9-E6FA18E9ADEE}" destId="{75D9418D-27A0-4E88-A387-A9920AFD5E86}" srcOrd="27" destOrd="0" presId="urn:microsoft.com/office/officeart/2005/8/layout/vList2"/>
    <dgm:cxn modelId="{8856AEA6-1A17-4ECB-9BC0-EC985267CF07}" type="presParOf" srcId="{B840F577-1477-4D87-9AE9-E6FA18E9ADEE}" destId="{DC318F28-5FA8-4623-BF8B-7DD9EA468426}" srcOrd="28" destOrd="0" presId="urn:microsoft.com/office/officeart/2005/8/layout/vList2"/>
    <dgm:cxn modelId="{D50378B6-FA67-4315-A63C-5E94926B0E49}" type="presParOf" srcId="{B840F577-1477-4D87-9AE9-E6FA18E9ADEE}" destId="{46E265CC-E8E1-4CF0-A039-1E748FE4D979}" srcOrd="29" destOrd="0" presId="urn:microsoft.com/office/officeart/2005/8/layout/vList2"/>
    <dgm:cxn modelId="{2C68ED44-BC4E-4CF7-B2E2-58F68640D7D6}" type="presParOf" srcId="{B840F577-1477-4D87-9AE9-E6FA18E9ADEE}" destId="{67DB6237-2B0F-474A-9D6D-66B613FC23F0}" srcOrd="30" destOrd="0" presId="urn:microsoft.com/office/officeart/2005/8/layout/vList2"/>
    <dgm:cxn modelId="{EF3ED2EA-DA09-4F10-88D0-836BAA73D81E}" type="presParOf" srcId="{B840F577-1477-4D87-9AE9-E6FA18E9ADEE}" destId="{2854687D-FB74-427F-83FE-AB7031725032}" srcOrd="31" destOrd="0" presId="urn:microsoft.com/office/officeart/2005/8/layout/vList2"/>
    <dgm:cxn modelId="{C2FBDCEA-4B40-4902-AE73-4F57BE617DD4}" type="presParOf" srcId="{B840F577-1477-4D87-9AE9-E6FA18E9ADEE}" destId="{B868E6E3-ACB9-4D93-8F1B-D15CE237A0B9}" srcOrd="3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A3DB9A-F2B7-4BB9-9592-A2D941D3F6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A7B395-71E6-4A32-B450-A7410BD5697A}">
      <dgm:prSet custT="1"/>
      <dgm:spPr/>
      <dgm:t>
        <a:bodyPr/>
        <a:lstStyle/>
        <a:p>
          <a:pPr rtl="0"/>
          <a:r>
            <a:rPr lang="en-ZA" sz="1600" b="1" dirty="0" smtClean="0"/>
            <a:t>MOBILE PLANT</a:t>
          </a:r>
          <a:endParaRPr lang="en-US" sz="1600" dirty="0"/>
        </a:p>
      </dgm:t>
    </dgm:pt>
    <dgm:pt modelId="{2678A44D-EEBB-41DD-A80B-B32AB0E3307A}" type="parTrans" cxnId="{8A82DCC5-AEFB-4977-B304-7EAC9CF6A802}">
      <dgm:prSet/>
      <dgm:spPr/>
      <dgm:t>
        <a:bodyPr/>
        <a:lstStyle/>
        <a:p>
          <a:endParaRPr lang="en-US" sz="1600"/>
        </a:p>
      </dgm:t>
    </dgm:pt>
    <dgm:pt modelId="{201992B9-84AB-40EA-ABA9-70E4A9E6C837}" type="sibTrans" cxnId="{8A82DCC5-AEFB-4977-B304-7EAC9CF6A802}">
      <dgm:prSet/>
      <dgm:spPr/>
      <dgm:t>
        <a:bodyPr/>
        <a:lstStyle/>
        <a:p>
          <a:endParaRPr lang="en-US" sz="1600"/>
        </a:p>
      </dgm:t>
    </dgm:pt>
    <dgm:pt modelId="{14A6DAAF-30FC-42A8-915F-B0467BAA2BB0}">
      <dgm:prSet custT="1"/>
      <dgm:spPr/>
      <dgm:t>
        <a:bodyPr/>
        <a:lstStyle/>
        <a:p>
          <a:pPr rtl="0"/>
          <a:endParaRPr lang="en-ZA" sz="1600" b="1" dirty="0"/>
        </a:p>
      </dgm:t>
    </dgm:pt>
    <dgm:pt modelId="{CF565A4D-21C6-45CF-A4D4-68F89A182EF6}" type="parTrans" cxnId="{03FD12B2-E525-4A4E-8542-A37BF7AF8EC8}">
      <dgm:prSet/>
      <dgm:spPr/>
      <dgm:t>
        <a:bodyPr/>
        <a:lstStyle/>
        <a:p>
          <a:endParaRPr lang="en-US" sz="1600"/>
        </a:p>
      </dgm:t>
    </dgm:pt>
    <dgm:pt modelId="{BD138A2B-CA4F-4C25-8304-70A69AD4B39C}" type="sibTrans" cxnId="{03FD12B2-E525-4A4E-8542-A37BF7AF8EC8}">
      <dgm:prSet/>
      <dgm:spPr/>
      <dgm:t>
        <a:bodyPr/>
        <a:lstStyle/>
        <a:p>
          <a:endParaRPr lang="en-US" sz="1600"/>
        </a:p>
      </dgm:t>
    </dgm:pt>
    <dgm:pt modelId="{D8306CE7-A8DD-4FA9-921A-971488821BA4}">
      <dgm:prSet custT="1"/>
      <dgm:spPr/>
      <dgm:t>
        <a:bodyPr/>
        <a:lstStyle/>
        <a:p>
          <a:pPr rtl="0"/>
          <a:r>
            <a:rPr lang="en-ZA" sz="1600" b="1" dirty="0" smtClean="0"/>
            <a:t>   LHD’s</a:t>
          </a:r>
          <a:endParaRPr lang="en-US" sz="1600" dirty="0"/>
        </a:p>
      </dgm:t>
    </dgm:pt>
    <dgm:pt modelId="{C607B37D-75FD-4868-B8EC-5ED5A03B88F3}" type="parTrans" cxnId="{E585944C-4C98-4C00-B2A6-1D5EB79346F4}">
      <dgm:prSet/>
      <dgm:spPr/>
      <dgm:t>
        <a:bodyPr/>
        <a:lstStyle/>
        <a:p>
          <a:endParaRPr lang="en-US" sz="1600"/>
        </a:p>
      </dgm:t>
    </dgm:pt>
    <dgm:pt modelId="{5B05FC5C-2A50-4967-8CD8-940FD94A2571}" type="sibTrans" cxnId="{E585944C-4C98-4C00-B2A6-1D5EB79346F4}">
      <dgm:prSet/>
      <dgm:spPr/>
      <dgm:t>
        <a:bodyPr/>
        <a:lstStyle/>
        <a:p>
          <a:endParaRPr lang="en-US" sz="1600"/>
        </a:p>
      </dgm:t>
    </dgm:pt>
    <dgm:pt modelId="{F5B26BB6-1230-4C80-81ED-C2CAE81932B8}">
      <dgm:prSet custT="1"/>
      <dgm:spPr/>
      <dgm:t>
        <a:bodyPr/>
        <a:lstStyle/>
        <a:p>
          <a:pPr rtl="0"/>
          <a:endParaRPr lang="en-ZA" sz="1600" b="1" dirty="0"/>
        </a:p>
      </dgm:t>
    </dgm:pt>
    <dgm:pt modelId="{395DC21B-D2FF-4837-955D-35ADACAB1C9F}" type="parTrans" cxnId="{BAC9F12D-9B79-4C0D-B910-559ED94C84AC}">
      <dgm:prSet/>
      <dgm:spPr/>
      <dgm:t>
        <a:bodyPr/>
        <a:lstStyle/>
        <a:p>
          <a:endParaRPr lang="en-US" sz="1600"/>
        </a:p>
      </dgm:t>
    </dgm:pt>
    <dgm:pt modelId="{115A1298-E46E-4DD8-8A0F-080A1DBA59CF}" type="sibTrans" cxnId="{BAC9F12D-9B79-4C0D-B910-559ED94C84AC}">
      <dgm:prSet/>
      <dgm:spPr/>
      <dgm:t>
        <a:bodyPr/>
        <a:lstStyle/>
        <a:p>
          <a:endParaRPr lang="en-US" sz="1600"/>
        </a:p>
      </dgm:t>
    </dgm:pt>
    <dgm:pt modelId="{BD78CCDE-8AC4-4B1C-9922-80AC51D79B09}">
      <dgm:prSet custT="1"/>
      <dgm:spPr/>
      <dgm:t>
        <a:bodyPr/>
        <a:lstStyle/>
        <a:p>
          <a:pPr rtl="0"/>
          <a:r>
            <a:rPr lang="en-ZA" sz="1600" b="1" dirty="0" smtClean="0"/>
            <a:t>   Dump trucks</a:t>
          </a:r>
          <a:endParaRPr lang="en-US" sz="1600" dirty="0"/>
        </a:p>
      </dgm:t>
    </dgm:pt>
    <dgm:pt modelId="{AB57BBE6-FD94-4DFF-AE7C-8328FC7EECD8}" type="parTrans" cxnId="{7E3A9EEC-F217-43F8-BBC0-E5384CAE56A6}">
      <dgm:prSet/>
      <dgm:spPr/>
      <dgm:t>
        <a:bodyPr/>
        <a:lstStyle/>
        <a:p>
          <a:endParaRPr lang="en-US" sz="1600"/>
        </a:p>
      </dgm:t>
    </dgm:pt>
    <dgm:pt modelId="{37A038FC-C022-4B3A-A6AD-3B1599456617}" type="sibTrans" cxnId="{7E3A9EEC-F217-43F8-BBC0-E5384CAE56A6}">
      <dgm:prSet/>
      <dgm:spPr/>
      <dgm:t>
        <a:bodyPr/>
        <a:lstStyle/>
        <a:p>
          <a:endParaRPr lang="en-US" sz="1600"/>
        </a:p>
      </dgm:t>
    </dgm:pt>
    <dgm:pt modelId="{12233024-ED80-4ED4-8166-8BFE7ED2627B}">
      <dgm:prSet custT="1"/>
      <dgm:spPr/>
      <dgm:t>
        <a:bodyPr/>
        <a:lstStyle/>
        <a:p>
          <a:pPr rtl="0"/>
          <a:endParaRPr lang="en-ZA" sz="1600" b="1" dirty="0"/>
        </a:p>
      </dgm:t>
    </dgm:pt>
    <dgm:pt modelId="{312D8DB4-9B7A-4E9A-8E0C-93FF8345A7A4}" type="parTrans" cxnId="{B6B81115-4DDC-4125-B833-3F6478C13EDF}">
      <dgm:prSet/>
      <dgm:spPr/>
      <dgm:t>
        <a:bodyPr/>
        <a:lstStyle/>
        <a:p>
          <a:endParaRPr lang="en-US" sz="1600"/>
        </a:p>
      </dgm:t>
    </dgm:pt>
    <dgm:pt modelId="{F3DE01B1-DF06-486E-B36B-FE07650E6746}" type="sibTrans" cxnId="{B6B81115-4DDC-4125-B833-3F6478C13EDF}">
      <dgm:prSet/>
      <dgm:spPr/>
      <dgm:t>
        <a:bodyPr/>
        <a:lstStyle/>
        <a:p>
          <a:endParaRPr lang="en-US" sz="1600"/>
        </a:p>
      </dgm:t>
    </dgm:pt>
    <dgm:pt modelId="{BB5A0701-CAFC-411F-9F13-2B98F9DD18C8}">
      <dgm:prSet custT="1"/>
      <dgm:spPr/>
      <dgm:t>
        <a:bodyPr/>
        <a:lstStyle/>
        <a:p>
          <a:pPr rtl="0"/>
          <a:r>
            <a:rPr lang="en-ZA" sz="1600" b="1" dirty="0" smtClean="0"/>
            <a:t>   Drill rigs</a:t>
          </a:r>
          <a:endParaRPr lang="en-US" sz="1600" dirty="0"/>
        </a:p>
      </dgm:t>
    </dgm:pt>
    <dgm:pt modelId="{3122289E-7E05-4851-B70E-86E4A5E263C4}" type="parTrans" cxnId="{06323BDF-E656-442D-B657-50C03FD32947}">
      <dgm:prSet/>
      <dgm:spPr/>
      <dgm:t>
        <a:bodyPr/>
        <a:lstStyle/>
        <a:p>
          <a:endParaRPr lang="en-US" sz="1600"/>
        </a:p>
      </dgm:t>
    </dgm:pt>
    <dgm:pt modelId="{F0E9ABF7-1DB2-426B-AFF7-A8882BCAA3C4}" type="sibTrans" cxnId="{06323BDF-E656-442D-B657-50C03FD32947}">
      <dgm:prSet/>
      <dgm:spPr/>
      <dgm:t>
        <a:bodyPr/>
        <a:lstStyle/>
        <a:p>
          <a:endParaRPr lang="en-US" sz="1600"/>
        </a:p>
      </dgm:t>
    </dgm:pt>
    <dgm:pt modelId="{3219C8DE-4C29-4E99-8F39-5B19DCD45690}">
      <dgm:prSet custT="1"/>
      <dgm:spPr/>
      <dgm:t>
        <a:bodyPr/>
        <a:lstStyle/>
        <a:p>
          <a:pPr rtl="0"/>
          <a:endParaRPr lang="en-ZA" sz="1600" b="1" dirty="0"/>
        </a:p>
      </dgm:t>
    </dgm:pt>
    <dgm:pt modelId="{1E3EBC6A-8661-477B-ADA8-FE4E2D673275}" type="parTrans" cxnId="{6E940B98-F8F9-4CAB-8E8E-626A5C6E999E}">
      <dgm:prSet/>
      <dgm:spPr/>
      <dgm:t>
        <a:bodyPr/>
        <a:lstStyle/>
        <a:p>
          <a:endParaRPr lang="en-US" sz="1600"/>
        </a:p>
      </dgm:t>
    </dgm:pt>
    <dgm:pt modelId="{92E2AA30-B800-42A0-8AF3-3D393BF8B212}" type="sibTrans" cxnId="{6E940B98-F8F9-4CAB-8E8E-626A5C6E999E}">
      <dgm:prSet/>
      <dgm:spPr/>
      <dgm:t>
        <a:bodyPr/>
        <a:lstStyle/>
        <a:p>
          <a:endParaRPr lang="en-US" sz="1600"/>
        </a:p>
      </dgm:t>
    </dgm:pt>
    <dgm:pt modelId="{86553A83-2232-4FDB-BB46-1A6D0E0D8619}">
      <dgm:prSet custT="1"/>
      <dgm:spPr/>
      <dgm:t>
        <a:bodyPr/>
        <a:lstStyle/>
        <a:p>
          <a:pPr rtl="0"/>
          <a:r>
            <a:rPr lang="en-ZA" sz="1600" b="1" dirty="0" smtClean="0"/>
            <a:t>   Other off road</a:t>
          </a:r>
          <a:endParaRPr lang="en-US" sz="1600" dirty="0"/>
        </a:p>
      </dgm:t>
    </dgm:pt>
    <dgm:pt modelId="{FFC32D27-7101-44A2-B639-365C0741B319}" type="parTrans" cxnId="{125561BE-1EEC-4FF2-87D4-E8C7AC99159D}">
      <dgm:prSet/>
      <dgm:spPr/>
      <dgm:t>
        <a:bodyPr/>
        <a:lstStyle/>
        <a:p>
          <a:endParaRPr lang="en-US" sz="1600"/>
        </a:p>
      </dgm:t>
    </dgm:pt>
    <dgm:pt modelId="{E5F95B27-B4F3-4BF4-8A2A-CFAE6F8E8BE4}" type="sibTrans" cxnId="{125561BE-1EEC-4FF2-87D4-E8C7AC99159D}">
      <dgm:prSet/>
      <dgm:spPr/>
      <dgm:t>
        <a:bodyPr/>
        <a:lstStyle/>
        <a:p>
          <a:endParaRPr lang="en-US" sz="1600"/>
        </a:p>
      </dgm:t>
    </dgm:pt>
    <dgm:pt modelId="{B06C2180-C0F1-41B9-A1A8-F45131311D3E}">
      <dgm:prSet custT="1"/>
      <dgm:spPr/>
      <dgm:t>
        <a:bodyPr/>
        <a:lstStyle/>
        <a:p>
          <a:pPr rtl="0"/>
          <a:endParaRPr lang="en-ZA" sz="1600" b="1" dirty="0"/>
        </a:p>
      </dgm:t>
    </dgm:pt>
    <dgm:pt modelId="{5A100804-46F0-40B1-AA36-289626184F5C}" type="parTrans" cxnId="{8DF55598-8077-4A88-A081-1C5A018E0325}">
      <dgm:prSet/>
      <dgm:spPr/>
      <dgm:t>
        <a:bodyPr/>
        <a:lstStyle/>
        <a:p>
          <a:endParaRPr lang="en-US" sz="1600"/>
        </a:p>
      </dgm:t>
    </dgm:pt>
    <dgm:pt modelId="{7AECDBC1-B200-4E32-A7F1-D4A306C1A0D6}" type="sibTrans" cxnId="{8DF55598-8077-4A88-A081-1C5A018E0325}">
      <dgm:prSet/>
      <dgm:spPr/>
      <dgm:t>
        <a:bodyPr/>
        <a:lstStyle/>
        <a:p>
          <a:endParaRPr lang="en-US" sz="1600"/>
        </a:p>
      </dgm:t>
    </dgm:pt>
    <dgm:pt modelId="{E7F37938-A5B5-43FB-9358-D64B9A5B0B5A}">
      <dgm:prSet custT="1"/>
      <dgm:spPr/>
      <dgm:t>
        <a:bodyPr/>
        <a:lstStyle/>
        <a:p>
          <a:pPr rtl="0"/>
          <a:r>
            <a:rPr lang="en-ZA" sz="1600" b="1" dirty="0" smtClean="0"/>
            <a:t>   LDV’s</a:t>
          </a:r>
          <a:endParaRPr lang="en-US" sz="1600" dirty="0"/>
        </a:p>
      </dgm:t>
    </dgm:pt>
    <dgm:pt modelId="{AF2F96BA-0BD5-447E-95CA-9FDD60B05ED4}" type="parTrans" cxnId="{7DD35105-B8B3-44B9-B5D2-B74A3DAD917A}">
      <dgm:prSet/>
      <dgm:spPr/>
      <dgm:t>
        <a:bodyPr/>
        <a:lstStyle/>
        <a:p>
          <a:endParaRPr lang="en-US" sz="1600"/>
        </a:p>
      </dgm:t>
    </dgm:pt>
    <dgm:pt modelId="{A3694D06-66EC-4E4E-A436-D0A7623A3466}" type="sibTrans" cxnId="{7DD35105-B8B3-44B9-B5D2-B74A3DAD917A}">
      <dgm:prSet/>
      <dgm:spPr/>
      <dgm:t>
        <a:bodyPr/>
        <a:lstStyle/>
        <a:p>
          <a:endParaRPr lang="en-US" sz="1600"/>
        </a:p>
      </dgm:t>
    </dgm:pt>
    <dgm:pt modelId="{6864117F-27C6-4331-B7A6-5B29BEC349CB}">
      <dgm:prSet custT="1"/>
      <dgm:spPr/>
      <dgm:t>
        <a:bodyPr/>
        <a:lstStyle/>
        <a:p>
          <a:pPr rtl="0"/>
          <a:endParaRPr lang="en-ZA" sz="1600" b="1" dirty="0"/>
        </a:p>
      </dgm:t>
    </dgm:pt>
    <dgm:pt modelId="{C75CCC63-60E0-4A3D-BA52-CA078B806084}" type="parTrans" cxnId="{5FD2F28B-ADC4-475A-8DBC-7606017DF913}">
      <dgm:prSet/>
      <dgm:spPr/>
      <dgm:t>
        <a:bodyPr/>
        <a:lstStyle/>
        <a:p>
          <a:endParaRPr lang="en-US" sz="1600"/>
        </a:p>
      </dgm:t>
    </dgm:pt>
    <dgm:pt modelId="{F2FFDACF-D252-4169-8157-E9E9CA9EF158}" type="sibTrans" cxnId="{5FD2F28B-ADC4-475A-8DBC-7606017DF913}">
      <dgm:prSet/>
      <dgm:spPr/>
      <dgm:t>
        <a:bodyPr/>
        <a:lstStyle/>
        <a:p>
          <a:endParaRPr lang="en-US" sz="1600"/>
        </a:p>
      </dgm:t>
    </dgm:pt>
    <dgm:pt modelId="{E47334BF-354F-4465-8622-4C3A94AA2A2B}">
      <dgm:prSet custT="1"/>
      <dgm:spPr/>
      <dgm:t>
        <a:bodyPr/>
        <a:lstStyle/>
        <a:p>
          <a:pPr rtl="0"/>
          <a:r>
            <a:rPr lang="en-ZA" sz="1600" b="1" dirty="0" smtClean="0"/>
            <a:t>   etc</a:t>
          </a:r>
          <a:endParaRPr lang="en-US" sz="1600" dirty="0"/>
        </a:p>
      </dgm:t>
    </dgm:pt>
    <dgm:pt modelId="{A53617AD-B108-4715-A97B-E8357801FCFF}" type="parTrans" cxnId="{C483BA01-8D04-42C4-89E1-AAAF96CC9DE8}">
      <dgm:prSet/>
      <dgm:spPr/>
      <dgm:t>
        <a:bodyPr/>
        <a:lstStyle/>
        <a:p>
          <a:endParaRPr lang="en-US" sz="1600"/>
        </a:p>
      </dgm:t>
    </dgm:pt>
    <dgm:pt modelId="{44590359-DBCD-4E84-9CE1-EC1ABEA7E078}" type="sibTrans" cxnId="{C483BA01-8D04-42C4-89E1-AAAF96CC9DE8}">
      <dgm:prSet/>
      <dgm:spPr/>
      <dgm:t>
        <a:bodyPr/>
        <a:lstStyle/>
        <a:p>
          <a:endParaRPr lang="en-US" sz="1600"/>
        </a:p>
      </dgm:t>
    </dgm:pt>
    <dgm:pt modelId="{7F06439A-05A9-4CDF-B269-630B4988CED2}" type="pres">
      <dgm:prSet presAssocID="{BAA3DB9A-F2B7-4BB9-9592-A2D941D3F6A5}" presName="linear" presStyleCnt="0">
        <dgm:presLayoutVars>
          <dgm:animLvl val="lvl"/>
          <dgm:resizeHandles val="exact"/>
        </dgm:presLayoutVars>
      </dgm:prSet>
      <dgm:spPr/>
      <dgm:t>
        <a:bodyPr/>
        <a:lstStyle/>
        <a:p>
          <a:endParaRPr lang="en-US"/>
        </a:p>
      </dgm:t>
    </dgm:pt>
    <dgm:pt modelId="{841CCE9E-2D6C-4D29-B11E-663B78D01FB8}" type="pres">
      <dgm:prSet presAssocID="{CBA7B395-71E6-4A32-B450-A7410BD5697A}" presName="parentText" presStyleLbl="node1" presStyleIdx="0" presStyleCnt="13">
        <dgm:presLayoutVars>
          <dgm:chMax val="0"/>
          <dgm:bulletEnabled val="1"/>
        </dgm:presLayoutVars>
      </dgm:prSet>
      <dgm:spPr/>
      <dgm:t>
        <a:bodyPr/>
        <a:lstStyle/>
        <a:p>
          <a:endParaRPr lang="en-US"/>
        </a:p>
      </dgm:t>
    </dgm:pt>
    <dgm:pt modelId="{0FF7E81C-D786-4123-AA98-A12DEF5CD93C}" type="pres">
      <dgm:prSet presAssocID="{201992B9-84AB-40EA-ABA9-70E4A9E6C837}" presName="spacer" presStyleCnt="0"/>
      <dgm:spPr/>
    </dgm:pt>
    <dgm:pt modelId="{248D923F-B5B0-46BF-B2EE-88E7552FF07B}" type="pres">
      <dgm:prSet presAssocID="{14A6DAAF-30FC-42A8-915F-B0467BAA2BB0}" presName="parentText" presStyleLbl="node1" presStyleIdx="1" presStyleCnt="13">
        <dgm:presLayoutVars>
          <dgm:chMax val="0"/>
          <dgm:bulletEnabled val="1"/>
        </dgm:presLayoutVars>
      </dgm:prSet>
      <dgm:spPr/>
      <dgm:t>
        <a:bodyPr/>
        <a:lstStyle/>
        <a:p>
          <a:endParaRPr lang="en-US"/>
        </a:p>
      </dgm:t>
    </dgm:pt>
    <dgm:pt modelId="{5994F759-9532-4E01-9EE1-8B30CE7FEFE0}" type="pres">
      <dgm:prSet presAssocID="{BD138A2B-CA4F-4C25-8304-70A69AD4B39C}" presName="spacer" presStyleCnt="0"/>
      <dgm:spPr/>
    </dgm:pt>
    <dgm:pt modelId="{D24187AA-9CF1-4A13-878F-25C47F74E9D5}" type="pres">
      <dgm:prSet presAssocID="{D8306CE7-A8DD-4FA9-921A-971488821BA4}" presName="parentText" presStyleLbl="node1" presStyleIdx="2" presStyleCnt="13">
        <dgm:presLayoutVars>
          <dgm:chMax val="0"/>
          <dgm:bulletEnabled val="1"/>
        </dgm:presLayoutVars>
      </dgm:prSet>
      <dgm:spPr/>
      <dgm:t>
        <a:bodyPr/>
        <a:lstStyle/>
        <a:p>
          <a:endParaRPr lang="en-US"/>
        </a:p>
      </dgm:t>
    </dgm:pt>
    <dgm:pt modelId="{919B8F32-88FA-49E7-A11E-8763EA54F4F0}" type="pres">
      <dgm:prSet presAssocID="{5B05FC5C-2A50-4967-8CD8-940FD94A2571}" presName="spacer" presStyleCnt="0"/>
      <dgm:spPr/>
    </dgm:pt>
    <dgm:pt modelId="{DBFC9C2E-CA61-4B56-920F-A171515107AB}" type="pres">
      <dgm:prSet presAssocID="{F5B26BB6-1230-4C80-81ED-C2CAE81932B8}" presName="parentText" presStyleLbl="node1" presStyleIdx="3" presStyleCnt="13">
        <dgm:presLayoutVars>
          <dgm:chMax val="0"/>
          <dgm:bulletEnabled val="1"/>
        </dgm:presLayoutVars>
      </dgm:prSet>
      <dgm:spPr/>
      <dgm:t>
        <a:bodyPr/>
        <a:lstStyle/>
        <a:p>
          <a:endParaRPr lang="en-US"/>
        </a:p>
      </dgm:t>
    </dgm:pt>
    <dgm:pt modelId="{6B2FF1A6-4DB6-43B2-8637-A5545ECF5EC2}" type="pres">
      <dgm:prSet presAssocID="{115A1298-E46E-4DD8-8A0F-080A1DBA59CF}" presName="spacer" presStyleCnt="0"/>
      <dgm:spPr/>
    </dgm:pt>
    <dgm:pt modelId="{3D1E4E7F-0588-490B-B521-4DF340E8FD9D}" type="pres">
      <dgm:prSet presAssocID="{BD78CCDE-8AC4-4B1C-9922-80AC51D79B09}" presName="parentText" presStyleLbl="node1" presStyleIdx="4" presStyleCnt="13">
        <dgm:presLayoutVars>
          <dgm:chMax val="0"/>
          <dgm:bulletEnabled val="1"/>
        </dgm:presLayoutVars>
      </dgm:prSet>
      <dgm:spPr/>
      <dgm:t>
        <a:bodyPr/>
        <a:lstStyle/>
        <a:p>
          <a:endParaRPr lang="en-US"/>
        </a:p>
      </dgm:t>
    </dgm:pt>
    <dgm:pt modelId="{09876E68-AB6E-40CC-B78D-6D003C0C5AC0}" type="pres">
      <dgm:prSet presAssocID="{37A038FC-C022-4B3A-A6AD-3B1599456617}" presName="spacer" presStyleCnt="0"/>
      <dgm:spPr/>
    </dgm:pt>
    <dgm:pt modelId="{92E000FD-5F53-4B82-B7F6-F7F75E14EA20}" type="pres">
      <dgm:prSet presAssocID="{12233024-ED80-4ED4-8166-8BFE7ED2627B}" presName="parentText" presStyleLbl="node1" presStyleIdx="5" presStyleCnt="13">
        <dgm:presLayoutVars>
          <dgm:chMax val="0"/>
          <dgm:bulletEnabled val="1"/>
        </dgm:presLayoutVars>
      </dgm:prSet>
      <dgm:spPr/>
      <dgm:t>
        <a:bodyPr/>
        <a:lstStyle/>
        <a:p>
          <a:endParaRPr lang="en-US"/>
        </a:p>
      </dgm:t>
    </dgm:pt>
    <dgm:pt modelId="{F9638DBF-8CC3-491C-AFE7-306F024BD6ED}" type="pres">
      <dgm:prSet presAssocID="{F3DE01B1-DF06-486E-B36B-FE07650E6746}" presName="spacer" presStyleCnt="0"/>
      <dgm:spPr/>
    </dgm:pt>
    <dgm:pt modelId="{651845D9-4EB0-4BDE-B757-B34E28D1D7AD}" type="pres">
      <dgm:prSet presAssocID="{BB5A0701-CAFC-411F-9F13-2B98F9DD18C8}" presName="parentText" presStyleLbl="node1" presStyleIdx="6" presStyleCnt="13">
        <dgm:presLayoutVars>
          <dgm:chMax val="0"/>
          <dgm:bulletEnabled val="1"/>
        </dgm:presLayoutVars>
      </dgm:prSet>
      <dgm:spPr/>
      <dgm:t>
        <a:bodyPr/>
        <a:lstStyle/>
        <a:p>
          <a:endParaRPr lang="en-US"/>
        </a:p>
      </dgm:t>
    </dgm:pt>
    <dgm:pt modelId="{8D7F6C46-B94F-41DC-A227-5D72B4EF4B60}" type="pres">
      <dgm:prSet presAssocID="{F0E9ABF7-1DB2-426B-AFF7-A8882BCAA3C4}" presName="spacer" presStyleCnt="0"/>
      <dgm:spPr/>
    </dgm:pt>
    <dgm:pt modelId="{B771F7F5-FBE3-4213-BD80-50CF0C8165BA}" type="pres">
      <dgm:prSet presAssocID="{3219C8DE-4C29-4E99-8F39-5B19DCD45690}" presName="parentText" presStyleLbl="node1" presStyleIdx="7" presStyleCnt="13">
        <dgm:presLayoutVars>
          <dgm:chMax val="0"/>
          <dgm:bulletEnabled val="1"/>
        </dgm:presLayoutVars>
      </dgm:prSet>
      <dgm:spPr/>
      <dgm:t>
        <a:bodyPr/>
        <a:lstStyle/>
        <a:p>
          <a:endParaRPr lang="en-US"/>
        </a:p>
      </dgm:t>
    </dgm:pt>
    <dgm:pt modelId="{E18FE1EF-0F8D-4070-9311-32781B5ED2F7}" type="pres">
      <dgm:prSet presAssocID="{92E2AA30-B800-42A0-8AF3-3D393BF8B212}" presName="spacer" presStyleCnt="0"/>
      <dgm:spPr/>
    </dgm:pt>
    <dgm:pt modelId="{5F0F01D7-3509-4162-AC15-BFBCF17E5826}" type="pres">
      <dgm:prSet presAssocID="{86553A83-2232-4FDB-BB46-1A6D0E0D8619}" presName="parentText" presStyleLbl="node1" presStyleIdx="8" presStyleCnt="13">
        <dgm:presLayoutVars>
          <dgm:chMax val="0"/>
          <dgm:bulletEnabled val="1"/>
        </dgm:presLayoutVars>
      </dgm:prSet>
      <dgm:spPr/>
      <dgm:t>
        <a:bodyPr/>
        <a:lstStyle/>
        <a:p>
          <a:endParaRPr lang="en-US"/>
        </a:p>
      </dgm:t>
    </dgm:pt>
    <dgm:pt modelId="{E1542129-9384-4902-862B-0682BB11E327}" type="pres">
      <dgm:prSet presAssocID="{E5F95B27-B4F3-4BF4-8A2A-CFAE6F8E8BE4}" presName="spacer" presStyleCnt="0"/>
      <dgm:spPr/>
    </dgm:pt>
    <dgm:pt modelId="{C2C88AD8-F17D-47EF-B4F4-D3197D7F1DD9}" type="pres">
      <dgm:prSet presAssocID="{B06C2180-C0F1-41B9-A1A8-F45131311D3E}" presName="parentText" presStyleLbl="node1" presStyleIdx="9" presStyleCnt="13">
        <dgm:presLayoutVars>
          <dgm:chMax val="0"/>
          <dgm:bulletEnabled val="1"/>
        </dgm:presLayoutVars>
      </dgm:prSet>
      <dgm:spPr/>
      <dgm:t>
        <a:bodyPr/>
        <a:lstStyle/>
        <a:p>
          <a:endParaRPr lang="en-US"/>
        </a:p>
      </dgm:t>
    </dgm:pt>
    <dgm:pt modelId="{B377CE05-D358-4C65-90AE-5BFD6E363188}" type="pres">
      <dgm:prSet presAssocID="{7AECDBC1-B200-4E32-A7F1-D4A306C1A0D6}" presName="spacer" presStyleCnt="0"/>
      <dgm:spPr/>
    </dgm:pt>
    <dgm:pt modelId="{1AB898C2-5937-442C-A082-8C23C38F5D24}" type="pres">
      <dgm:prSet presAssocID="{E7F37938-A5B5-43FB-9358-D64B9A5B0B5A}" presName="parentText" presStyleLbl="node1" presStyleIdx="10" presStyleCnt="13">
        <dgm:presLayoutVars>
          <dgm:chMax val="0"/>
          <dgm:bulletEnabled val="1"/>
        </dgm:presLayoutVars>
      </dgm:prSet>
      <dgm:spPr/>
      <dgm:t>
        <a:bodyPr/>
        <a:lstStyle/>
        <a:p>
          <a:endParaRPr lang="en-US"/>
        </a:p>
      </dgm:t>
    </dgm:pt>
    <dgm:pt modelId="{BBED6A77-F413-4DF3-81CD-214B5537BDD9}" type="pres">
      <dgm:prSet presAssocID="{A3694D06-66EC-4E4E-A436-D0A7623A3466}" presName="spacer" presStyleCnt="0"/>
      <dgm:spPr/>
    </dgm:pt>
    <dgm:pt modelId="{45258D98-DF9F-40AA-81BE-5AF14B47E4C5}" type="pres">
      <dgm:prSet presAssocID="{6864117F-27C6-4331-B7A6-5B29BEC349CB}" presName="parentText" presStyleLbl="node1" presStyleIdx="11" presStyleCnt="13">
        <dgm:presLayoutVars>
          <dgm:chMax val="0"/>
          <dgm:bulletEnabled val="1"/>
        </dgm:presLayoutVars>
      </dgm:prSet>
      <dgm:spPr/>
      <dgm:t>
        <a:bodyPr/>
        <a:lstStyle/>
        <a:p>
          <a:endParaRPr lang="en-US"/>
        </a:p>
      </dgm:t>
    </dgm:pt>
    <dgm:pt modelId="{E897CAF6-5F70-4A08-A484-CBF7182D5D39}" type="pres">
      <dgm:prSet presAssocID="{F2FFDACF-D252-4169-8157-E9E9CA9EF158}" presName="spacer" presStyleCnt="0"/>
      <dgm:spPr/>
    </dgm:pt>
    <dgm:pt modelId="{EF01BEE7-E4DC-40B1-B4B2-1C720288E21C}" type="pres">
      <dgm:prSet presAssocID="{E47334BF-354F-4465-8622-4C3A94AA2A2B}" presName="parentText" presStyleLbl="node1" presStyleIdx="12" presStyleCnt="13">
        <dgm:presLayoutVars>
          <dgm:chMax val="0"/>
          <dgm:bulletEnabled val="1"/>
        </dgm:presLayoutVars>
      </dgm:prSet>
      <dgm:spPr/>
      <dgm:t>
        <a:bodyPr/>
        <a:lstStyle/>
        <a:p>
          <a:endParaRPr lang="en-US"/>
        </a:p>
      </dgm:t>
    </dgm:pt>
  </dgm:ptLst>
  <dgm:cxnLst>
    <dgm:cxn modelId="{5FD2F28B-ADC4-475A-8DBC-7606017DF913}" srcId="{BAA3DB9A-F2B7-4BB9-9592-A2D941D3F6A5}" destId="{6864117F-27C6-4331-B7A6-5B29BEC349CB}" srcOrd="11" destOrd="0" parTransId="{C75CCC63-60E0-4A3D-BA52-CA078B806084}" sibTransId="{F2FFDACF-D252-4169-8157-E9E9CA9EF158}"/>
    <dgm:cxn modelId="{BAC9F12D-9B79-4C0D-B910-559ED94C84AC}" srcId="{BAA3DB9A-F2B7-4BB9-9592-A2D941D3F6A5}" destId="{F5B26BB6-1230-4C80-81ED-C2CAE81932B8}" srcOrd="3" destOrd="0" parTransId="{395DC21B-D2FF-4837-955D-35ADACAB1C9F}" sibTransId="{115A1298-E46E-4DD8-8A0F-080A1DBA59CF}"/>
    <dgm:cxn modelId="{B6B81115-4DDC-4125-B833-3F6478C13EDF}" srcId="{BAA3DB9A-F2B7-4BB9-9592-A2D941D3F6A5}" destId="{12233024-ED80-4ED4-8166-8BFE7ED2627B}" srcOrd="5" destOrd="0" parTransId="{312D8DB4-9B7A-4E9A-8E0C-93FF8345A7A4}" sibTransId="{F3DE01B1-DF06-486E-B36B-FE07650E6746}"/>
    <dgm:cxn modelId="{114BE70A-F315-4302-8AAE-1DF53A75FDE9}" type="presOf" srcId="{BB5A0701-CAFC-411F-9F13-2B98F9DD18C8}" destId="{651845D9-4EB0-4BDE-B757-B34E28D1D7AD}" srcOrd="0" destOrd="0" presId="urn:microsoft.com/office/officeart/2005/8/layout/vList2"/>
    <dgm:cxn modelId="{8DF55598-8077-4A88-A081-1C5A018E0325}" srcId="{BAA3DB9A-F2B7-4BB9-9592-A2D941D3F6A5}" destId="{B06C2180-C0F1-41B9-A1A8-F45131311D3E}" srcOrd="9" destOrd="0" parTransId="{5A100804-46F0-40B1-AA36-289626184F5C}" sibTransId="{7AECDBC1-B200-4E32-A7F1-D4A306C1A0D6}"/>
    <dgm:cxn modelId="{7DD35105-B8B3-44B9-B5D2-B74A3DAD917A}" srcId="{BAA3DB9A-F2B7-4BB9-9592-A2D941D3F6A5}" destId="{E7F37938-A5B5-43FB-9358-D64B9A5B0B5A}" srcOrd="10" destOrd="0" parTransId="{AF2F96BA-0BD5-447E-95CA-9FDD60B05ED4}" sibTransId="{A3694D06-66EC-4E4E-A436-D0A7623A3466}"/>
    <dgm:cxn modelId="{EC7A1025-6D88-4CBA-B2CE-AD56934E9257}" type="presOf" srcId="{14A6DAAF-30FC-42A8-915F-B0467BAA2BB0}" destId="{248D923F-B5B0-46BF-B2EE-88E7552FF07B}" srcOrd="0" destOrd="0" presId="urn:microsoft.com/office/officeart/2005/8/layout/vList2"/>
    <dgm:cxn modelId="{D852939E-1F1D-470E-8919-CBB56C1506D4}" type="presOf" srcId="{F5B26BB6-1230-4C80-81ED-C2CAE81932B8}" destId="{DBFC9C2E-CA61-4B56-920F-A171515107AB}" srcOrd="0" destOrd="0" presId="urn:microsoft.com/office/officeart/2005/8/layout/vList2"/>
    <dgm:cxn modelId="{8CF68423-AA0E-49BC-A377-E113A88A5891}" type="presOf" srcId="{B06C2180-C0F1-41B9-A1A8-F45131311D3E}" destId="{C2C88AD8-F17D-47EF-B4F4-D3197D7F1DD9}" srcOrd="0" destOrd="0" presId="urn:microsoft.com/office/officeart/2005/8/layout/vList2"/>
    <dgm:cxn modelId="{8A82DCC5-AEFB-4977-B304-7EAC9CF6A802}" srcId="{BAA3DB9A-F2B7-4BB9-9592-A2D941D3F6A5}" destId="{CBA7B395-71E6-4A32-B450-A7410BD5697A}" srcOrd="0" destOrd="0" parTransId="{2678A44D-EEBB-41DD-A80B-B32AB0E3307A}" sibTransId="{201992B9-84AB-40EA-ABA9-70E4A9E6C837}"/>
    <dgm:cxn modelId="{1C68E4CE-8A37-438D-9951-90064CF8E9AE}" type="presOf" srcId="{BD78CCDE-8AC4-4B1C-9922-80AC51D79B09}" destId="{3D1E4E7F-0588-490B-B521-4DF340E8FD9D}" srcOrd="0" destOrd="0" presId="urn:microsoft.com/office/officeart/2005/8/layout/vList2"/>
    <dgm:cxn modelId="{C483BA01-8D04-42C4-89E1-AAAF96CC9DE8}" srcId="{BAA3DB9A-F2B7-4BB9-9592-A2D941D3F6A5}" destId="{E47334BF-354F-4465-8622-4C3A94AA2A2B}" srcOrd="12" destOrd="0" parTransId="{A53617AD-B108-4715-A97B-E8357801FCFF}" sibTransId="{44590359-DBCD-4E84-9CE1-EC1ABEA7E078}"/>
    <dgm:cxn modelId="{0250C500-AA8C-44BB-AC59-35AB3D84ED4C}" type="presOf" srcId="{D8306CE7-A8DD-4FA9-921A-971488821BA4}" destId="{D24187AA-9CF1-4A13-878F-25C47F74E9D5}" srcOrd="0" destOrd="0" presId="urn:microsoft.com/office/officeart/2005/8/layout/vList2"/>
    <dgm:cxn modelId="{623E5E7B-B1BC-46D6-8980-76F282009435}" type="presOf" srcId="{CBA7B395-71E6-4A32-B450-A7410BD5697A}" destId="{841CCE9E-2D6C-4D29-B11E-663B78D01FB8}" srcOrd="0" destOrd="0" presId="urn:microsoft.com/office/officeart/2005/8/layout/vList2"/>
    <dgm:cxn modelId="{7E3A9EEC-F217-43F8-BBC0-E5384CAE56A6}" srcId="{BAA3DB9A-F2B7-4BB9-9592-A2D941D3F6A5}" destId="{BD78CCDE-8AC4-4B1C-9922-80AC51D79B09}" srcOrd="4" destOrd="0" parTransId="{AB57BBE6-FD94-4DFF-AE7C-8328FC7EECD8}" sibTransId="{37A038FC-C022-4B3A-A6AD-3B1599456617}"/>
    <dgm:cxn modelId="{E585944C-4C98-4C00-B2A6-1D5EB79346F4}" srcId="{BAA3DB9A-F2B7-4BB9-9592-A2D941D3F6A5}" destId="{D8306CE7-A8DD-4FA9-921A-971488821BA4}" srcOrd="2" destOrd="0" parTransId="{C607B37D-75FD-4868-B8EC-5ED5A03B88F3}" sibTransId="{5B05FC5C-2A50-4967-8CD8-940FD94A2571}"/>
    <dgm:cxn modelId="{58ADC08C-81D7-426E-BD5D-BDF0248CB97D}" type="presOf" srcId="{3219C8DE-4C29-4E99-8F39-5B19DCD45690}" destId="{B771F7F5-FBE3-4213-BD80-50CF0C8165BA}" srcOrd="0" destOrd="0" presId="urn:microsoft.com/office/officeart/2005/8/layout/vList2"/>
    <dgm:cxn modelId="{03FD12B2-E525-4A4E-8542-A37BF7AF8EC8}" srcId="{BAA3DB9A-F2B7-4BB9-9592-A2D941D3F6A5}" destId="{14A6DAAF-30FC-42A8-915F-B0467BAA2BB0}" srcOrd="1" destOrd="0" parTransId="{CF565A4D-21C6-45CF-A4D4-68F89A182EF6}" sibTransId="{BD138A2B-CA4F-4C25-8304-70A69AD4B39C}"/>
    <dgm:cxn modelId="{A99759E4-2CA6-4C6D-BC35-F0E43C80D8F3}" type="presOf" srcId="{12233024-ED80-4ED4-8166-8BFE7ED2627B}" destId="{92E000FD-5F53-4B82-B7F6-F7F75E14EA20}" srcOrd="0" destOrd="0" presId="urn:microsoft.com/office/officeart/2005/8/layout/vList2"/>
    <dgm:cxn modelId="{025F5D2E-ED1E-405C-B587-A1A579E43E7F}" type="presOf" srcId="{6864117F-27C6-4331-B7A6-5B29BEC349CB}" destId="{45258D98-DF9F-40AA-81BE-5AF14B47E4C5}" srcOrd="0" destOrd="0" presId="urn:microsoft.com/office/officeart/2005/8/layout/vList2"/>
    <dgm:cxn modelId="{CEE23606-EC67-4E26-B405-CFFE131B8729}" type="presOf" srcId="{E7F37938-A5B5-43FB-9358-D64B9A5B0B5A}" destId="{1AB898C2-5937-442C-A082-8C23C38F5D24}" srcOrd="0" destOrd="0" presId="urn:microsoft.com/office/officeart/2005/8/layout/vList2"/>
    <dgm:cxn modelId="{70B883D7-7AF9-45E7-B0BF-05D0B9B99159}" type="presOf" srcId="{E47334BF-354F-4465-8622-4C3A94AA2A2B}" destId="{EF01BEE7-E4DC-40B1-B4B2-1C720288E21C}" srcOrd="0" destOrd="0" presId="urn:microsoft.com/office/officeart/2005/8/layout/vList2"/>
    <dgm:cxn modelId="{A395F03C-76A0-4CCF-A7E9-2FD1F124FDEB}" type="presOf" srcId="{86553A83-2232-4FDB-BB46-1A6D0E0D8619}" destId="{5F0F01D7-3509-4162-AC15-BFBCF17E5826}" srcOrd="0" destOrd="0" presId="urn:microsoft.com/office/officeart/2005/8/layout/vList2"/>
    <dgm:cxn modelId="{125561BE-1EEC-4FF2-87D4-E8C7AC99159D}" srcId="{BAA3DB9A-F2B7-4BB9-9592-A2D941D3F6A5}" destId="{86553A83-2232-4FDB-BB46-1A6D0E0D8619}" srcOrd="8" destOrd="0" parTransId="{FFC32D27-7101-44A2-B639-365C0741B319}" sibTransId="{E5F95B27-B4F3-4BF4-8A2A-CFAE6F8E8BE4}"/>
    <dgm:cxn modelId="{06323BDF-E656-442D-B657-50C03FD32947}" srcId="{BAA3DB9A-F2B7-4BB9-9592-A2D941D3F6A5}" destId="{BB5A0701-CAFC-411F-9F13-2B98F9DD18C8}" srcOrd="6" destOrd="0" parTransId="{3122289E-7E05-4851-B70E-86E4A5E263C4}" sibTransId="{F0E9ABF7-1DB2-426B-AFF7-A8882BCAA3C4}"/>
    <dgm:cxn modelId="{6E940B98-F8F9-4CAB-8E8E-626A5C6E999E}" srcId="{BAA3DB9A-F2B7-4BB9-9592-A2D941D3F6A5}" destId="{3219C8DE-4C29-4E99-8F39-5B19DCD45690}" srcOrd="7" destOrd="0" parTransId="{1E3EBC6A-8661-477B-ADA8-FE4E2D673275}" sibTransId="{92E2AA30-B800-42A0-8AF3-3D393BF8B212}"/>
    <dgm:cxn modelId="{145B7ACE-E93D-444C-8BDC-CE353AE21EE2}" type="presOf" srcId="{BAA3DB9A-F2B7-4BB9-9592-A2D941D3F6A5}" destId="{7F06439A-05A9-4CDF-B269-630B4988CED2}" srcOrd="0" destOrd="0" presId="urn:microsoft.com/office/officeart/2005/8/layout/vList2"/>
    <dgm:cxn modelId="{DCC3D943-A662-40B8-8114-7A8CE22D29F1}" type="presParOf" srcId="{7F06439A-05A9-4CDF-B269-630B4988CED2}" destId="{841CCE9E-2D6C-4D29-B11E-663B78D01FB8}" srcOrd="0" destOrd="0" presId="urn:microsoft.com/office/officeart/2005/8/layout/vList2"/>
    <dgm:cxn modelId="{B5B44527-4E2F-4244-BB08-6B4EC8C7F1DE}" type="presParOf" srcId="{7F06439A-05A9-4CDF-B269-630B4988CED2}" destId="{0FF7E81C-D786-4123-AA98-A12DEF5CD93C}" srcOrd="1" destOrd="0" presId="urn:microsoft.com/office/officeart/2005/8/layout/vList2"/>
    <dgm:cxn modelId="{C06C5426-B91E-4D5B-93CF-982C16E6E229}" type="presParOf" srcId="{7F06439A-05A9-4CDF-B269-630B4988CED2}" destId="{248D923F-B5B0-46BF-B2EE-88E7552FF07B}" srcOrd="2" destOrd="0" presId="urn:microsoft.com/office/officeart/2005/8/layout/vList2"/>
    <dgm:cxn modelId="{27589860-49E3-4464-AAA4-1CC352CF1026}" type="presParOf" srcId="{7F06439A-05A9-4CDF-B269-630B4988CED2}" destId="{5994F759-9532-4E01-9EE1-8B30CE7FEFE0}" srcOrd="3" destOrd="0" presId="urn:microsoft.com/office/officeart/2005/8/layout/vList2"/>
    <dgm:cxn modelId="{DE6083BB-A1A3-44EA-920C-DFDBFBFDB5A4}" type="presParOf" srcId="{7F06439A-05A9-4CDF-B269-630B4988CED2}" destId="{D24187AA-9CF1-4A13-878F-25C47F74E9D5}" srcOrd="4" destOrd="0" presId="urn:microsoft.com/office/officeart/2005/8/layout/vList2"/>
    <dgm:cxn modelId="{42CF4EB9-A5DB-44A4-B7E1-4F442598F0DC}" type="presParOf" srcId="{7F06439A-05A9-4CDF-B269-630B4988CED2}" destId="{919B8F32-88FA-49E7-A11E-8763EA54F4F0}" srcOrd="5" destOrd="0" presId="urn:microsoft.com/office/officeart/2005/8/layout/vList2"/>
    <dgm:cxn modelId="{D3100F79-2447-4DD4-933F-EAB42FF60C9E}" type="presParOf" srcId="{7F06439A-05A9-4CDF-B269-630B4988CED2}" destId="{DBFC9C2E-CA61-4B56-920F-A171515107AB}" srcOrd="6" destOrd="0" presId="urn:microsoft.com/office/officeart/2005/8/layout/vList2"/>
    <dgm:cxn modelId="{29414F77-0A70-4D16-86B2-AA607F24E0EE}" type="presParOf" srcId="{7F06439A-05A9-4CDF-B269-630B4988CED2}" destId="{6B2FF1A6-4DB6-43B2-8637-A5545ECF5EC2}" srcOrd="7" destOrd="0" presId="urn:microsoft.com/office/officeart/2005/8/layout/vList2"/>
    <dgm:cxn modelId="{C89DC55A-E170-49FF-8461-41F4C98CE953}" type="presParOf" srcId="{7F06439A-05A9-4CDF-B269-630B4988CED2}" destId="{3D1E4E7F-0588-490B-B521-4DF340E8FD9D}" srcOrd="8" destOrd="0" presId="urn:microsoft.com/office/officeart/2005/8/layout/vList2"/>
    <dgm:cxn modelId="{AF14A122-CDA6-40C2-9C96-0EA3A91564DB}" type="presParOf" srcId="{7F06439A-05A9-4CDF-B269-630B4988CED2}" destId="{09876E68-AB6E-40CC-B78D-6D003C0C5AC0}" srcOrd="9" destOrd="0" presId="urn:microsoft.com/office/officeart/2005/8/layout/vList2"/>
    <dgm:cxn modelId="{7FBE3C28-7711-4DF2-8204-75C0AF904A7D}" type="presParOf" srcId="{7F06439A-05A9-4CDF-B269-630B4988CED2}" destId="{92E000FD-5F53-4B82-B7F6-F7F75E14EA20}" srcOrd="10" destOrd="0" presId="urn:microsoft.com/office/officeart/2005/8/layout/vList2"/>
    <dgm:cxn modelId="{A32A2C67-67B9-4733-9CF8-0B1C443378CB}" type="presParOf" srcId="{7F06439A-05A9-4CDF-B269-630B4988CED2}" destId="{F9638DBF-8CC3-491C-AFE7-306F024BD6ED}" srcOrd="11" destOrd="0" presId="urn:microsoft.com/office/officeart/2005/8/layout/vList2"/>
    <dgm:cxn modelId="{A3996950-2E1D-46ED-941C-2CB11244571C}" type="presParOf" srcId="{7F06439A-05A9-4CDF-B269-630B4988CED2}" destId="{651845D9-4EB0-4BDE-B757-B34E28D1D7AD}" srcOrd="12" destOrd="0" presId="urn:microsoft.com/office/officeart/2005/8/layout/vList2"/>
    <dgm:cxn modelId="{0C936565-DB90-4A2F-8252-8C5F18CB3D9F}" type="presParOf" srcId="{7F06439A-05A9-4CDF-B269-630B4988CED2}" destId="{8D7F6C46-B94F-41DC-A227-5D72B4EF4B60}" srcOrd="13" destOrd="0" presId="urn:microsoft.com/office/officeart/2005/8/layout/vList2"/>
    <dgm:cxn modelId="{6A510353-D65A-4D98-B3F4-2019FC1CFB3E}" type="presParOf" srcId="{7F06439A-05A9-4CDF-B269-630B4988CED2}" destId="{B771F7F5-FBE3-4213-BD80-50CF0C8165BA}" srcOrd="14" destOrd="0" presId="urn:microsoft.com/office/officeart/2005/8/layout/vList2"/>
    <dgm:cxn modelId="{A65C96C5-60D3-4870-91A2-581CA42082F9}" type="presParOf" srcId="{7F06439A-05A9-4CDF-B269-630B4988CED2}" destId="{E18FE1EF-0F8D-4070-9311-32781B5ED2F7}" srcOrd="15" destOrd="0" presId="urn:microsoft.com/office/officeart/2005/8/layout/vList2"/>
    <dgm:cxn modelId="{0D82D527-51A7-468D-BD40-147052B0FD24}" type="presParOf" srcId="{7F06439A-05A9-4CDF-B269-630B4988CED2}" destId="{5F0F01D7-3509-4162-AC15-BFBCF17E5826}" srcOrd="16" destOrd="0" presId="urn:microsoft.com/office/officeart/2005/8/layout/vList2"/>
    <dgm:cxn modelId="{FD71B064-36DD-467C-B4B8-F1C0929EC8FF}" type="presParOf" srcId="{7F06439A-05A9-4CDF-B269-630B4988CED2}" destId="{E1542129-9384-4902-862B-0682BB11E327}" srcOrd="17" destOrd="0" presId="urn:microsoft.com/office/officeart/2005/8/layout/vList2"/>
    <dgm:cxn modelId="{5C0DF4E9-5DCA-4E9E-A765-1D5E8CC39895}" type="presParOf" srcId="{7F06439A-05A9-4CDF-B269-630B4988CED2}" destId="{C2C88AD8-F17D-47EF-B4F4-D3197D7F1DD9}" srcOrd="18" destOrd="0" presId="urn:microsoft.com/office/officeart/2005/8/layout/vList2"/>
    <dgm:cxn modelId="{E61F551C-9428-4E9F-BD13-96E9F2A4F8F7}" type="presParOf" srcId="{7F06439A-05A9-4CDF-B269-630B4988CED2}" destId="{B377CE05-D358-4C65-90AE-5BFD6E363188}" srcOrd="19" destOrd="0" presId="urn:microsoft.com/office/officeart/2005/8/layout/vList2"/>
    <dgm:cxn modelId="{300DB18F-CAC1-43BC-9171-38720981839B}" type="presParOf" srcId="{7F06439A-05A9-4CDF-B269-630B4988CED2}" destId="{1AB898C2-5937-442C-A082-8C23C38F5D24}" srcOrd="20" destOrd="0" presId="urn:microsoft.com/office/officeart/2005/8/layout/vList2"/>
    <dgm:cxn modelId="{2329F943-7E4E-4281-9360-AC077FEDF212}" type="presParOf" srcId="{7F06439A-05A9-4CDF-B269-630B4988CED2}" destId="{BBED6A77-F413-4DF3-81CD-214B5537BDD9}" srcOrd="21" destOrd="0" presId="urn:microsoft.com/office/officeart/2005/8/layout/vList2"/>
    <dgm:cxn modelId="{73505C1C-1F16-4053-B12C-334498302C77}" type="presParOf" srcId="{7F06439A-05A9-4CDF-B269-630B4988CED2}" destId="{45258D98-DF9F-40AA-81BE-5AF14B47E4C5}" srcOrd="22" destOrd="0" presId="urn:microsoft.com/office/officeart/2005/8/layout/vList2"/>
    <dgm:cxn modelId="{2A3D0FDC-CF1C-43E2-84EC-BBA789CD16BD}" type="presParOf" srcId="{7F06439A-05A9-4CDF-B269-630B4988CED2}" destId="{E897CAF6-5F70-4A08-A484-CBF7182D5D39}" srcOrd="23" destOrd="0" presId="urn:microsoft.com/office/officeart/2005/8/layout/vList2"/>
    <dgm:cxn modelId="{C65243BA-C79B-49F3-ACB5-CD6915C9AC77}" type="presParOf" srcId="{7F06439A-05A9-4CDF-B269-630B4988CED2}" destId="{EF01BEE7-E4DC-40B1-B4B2-1C720288E21C}" srcOrd="2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A3DB9A-F2B7-4BB9-9592-A2D941D3F6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A7B395-71E6-4A32-B450-A7410BD5697A}">
      <dgm:prSet custT="1"/>
      <dgm:spPr/>
      <dgm:t>
        <a:bodyPr/>
        <a:lstStyle/>
        <a:p>
          <a:pPr rtl="0"/>
          <a:r>
            <a:rPr lang="en-ZA" sz="1600" b="1" dirty="0" smtClean="0"/>
            <a:t>MOBILE PLANT</a:t>
          </a:r>
          <a:endParaRPr lang="en-US" sz="1600" dirty="0"/>
        </a:p>
      </dgm:t>
    </dgm:pt>
    <dgm:pt modelId="{2678A44D-EEBB-41DD-A80B-B32AB0E3307A}" type="parTrans" cxnId="{8A82DCC5-AEFB-4977-B304-7EAC9CF6A802}">
      <dgm:prSet/>
      <dgm:spPr/>
      <dgm:t>
        <a:bodyPr/>
        <a:lstStyle/>
        <a:p>
          <a:endParaRPr lang="en-US" sz="1600"/>
        </a:p>
      </dgm:t>
    </dgm:pt>
    <dgm:pt modelId="{201992B9-84AB-40EA-ABA9-70E4A9E6C837}" type="sibTrans" cxnId="{8A82DCC5-AEFB-4977-B304-7EAC9CF6A802}">
      <dgm:prSet/>
      <dgm:spPr/>
      <dgm:t>
        <a:bodyPr/>
        <a:lstStyle/>
        <a:p>
          <a:endParaRPr lang="en-US" sz="1600"/>
        </a:p>
      </dgm:t>
    </dgm:pt>
    <dgm:pt modelId="{14A6DAAF-30FC-42A8-915F-B0467BAA2BB0}">
      <dgm:prSet custT="1"/>
      <dgm:spPr/>
      <dgm:t>
        <a:bodyPr/>
        <a:lstStyle/>
        <a:p>
          <a:pPr rtl="0"/>
          <a:endParaRPr lang="en-ZA" sz="1600" b="1" dirty="0"/>
        </a:p>
      </dgm:t>
    </dgm:pt>
    <dgm:pt modelId="{CF565A4D-21C6-45CF-A4D4-68F89A182EF6}" type="parTrans" cxnId="{03FD12B2-E525-4A4E-8542-A37BF7AF8EC8}">
      <dgm:prSet/>
      <dgm:spPr/>
      <dgm:t>
        <a:bodyPr/>
        <a:lstStyle/>
        <a:p>
          <a:endParaRPr lang="en-US" sz="1600"/>
        </a:p>
      </dgm:t>
    </dgm:pt>
    <dgm:pt modelId="{BD138A2B-CA4F-4C25-8304-70A69AD4B39C}" type="sibTrans" cxnId="{03FD12B2-E525-4A4E-8542-A37BF7AF8EC8}">
      <dgm:prSet/>
      <dgm:spPr/>
      <dgm:t>
        <a:bodyPr/>
        <a:lstStyle/>
        <a:p>
          <a:endParaRPr lang="en-US" sz="1600"/>
        </a:p>
      </dgm:t>
    </dgm:pt>
    <dgm:pt modelId="{D8306CE7-A8DD-4FA9-921A-971488821BA4}">
      <dgm:prSet custT="1"/>
      <dgm:spPr/>
      <dgm:t>
        <a:bodyPr/>
        <a:lstStyle/>
        <a:p>
          <a:pPr rtl="0"/>
          <a:r>
            <a:rPr lang="en-ZA" sz="1600" b="1" dirty="0" smtClean="0"/>
            <a:t>   Loaders</a:t>
          </a:r>
          <a:endParaRPr lang="en-US" sz="1600" dirty="0"/>
        </a:p>
      </dgm:t>
    </dgm:pt>
    <dgm:pt modelId="{C607B37D-75FD-4868-B8EC-5ED5A03B88F3}" type="parTrans" cxnId="{E585944C-4C98-4C00-B2A6-1D5EB79346F4}">
      <dgm:prSet/>
      <dgm:spPr/>
      <dgm:t>
        <a:bodyPr/>
        <a:lstStyle/>
        <a:p>
          <a:endParaRPr lang="en-US" sz="1600"/>
        </a:p>
      </dgm:t>
    </dgm:pt>
    <dgm:pt modelId="{5B05FC5C-2A50-4967-8CD8-940FD94A2571}" type="sibTrans" cxnId="{E585944C-4C98-4C00-B2A6-1D5EB79346F4}">
      <dgm:prSet/>
      <dgm:spPr/>
      <dgm:t>
        <a:bodyPr/>
        <a:lstStyle/>
        <a:p>
          <a:endParaRPr lang="en-US" sz="1600"/>
        </a:p>
      </dgm:t>
    </dgm:pt>
    <dgm:pt modelId="{F5B26BB6-1230-4C80-81ED-C2CAE81932B8}">
      <dgm:prSet custT="1"/>
      <dgm:spPr/>
      <dgm:t>
        <a:bodyPr/>
        <a:lstStyle/>
        <a:p>
          <a:pPr rtl="0"/>
          <a:endParaRPr lang="en-ZA" sz="1600" b="1" dirty="0"/>
        </a:p>
      </dgm:t>
    </dgm:pt>
    <dgm:pt modelId="{395DC21B-D2FF-4837-955D-35ADACAB1C9F}" type="parTrans" cxnId="{BAC9F12D-9B79-4C0D-B910-559ED94C84AC}">
      <dgm:prSet/>
      <dgm:spPr/>
      <dgm:t>
        <a:bodyPr/>
        <a:lstStyle/>
        <a:p>
          <a:endParaRPr lang="en-US" sz="1600"/>
        </a:p>
      </dgm:t>
    </dgm:pt>
    <dgm:pt modelId="{115A1298-E46E-4DD8-8A0F-080A1DBA59CF}" type="sibTrans" cxnId="{BAC9F12D-9B79-4C0D-B910-559ED94C84AC}">
      <dgm:prSet/>
      <dgm:spPr/>
      <dgm:t>
        <a:bodyPr/>
        <a:lstStyle/>
        <a:p>
          <a:endParaRPr lang="en-US" sz="1600"/>
        </a:p>
      </dgm:t>
    </dgm:pt>
    <dgm:pt modelId="{BD78CCDE-8AC4-4B1C-9922-80AC51D79B09}">
      <dgm:prSet custT="1"/>
      <dgm:spPr/>
      <dgm:t>
        <a:bodyPr/>
        <a:lstStyle/>
        <a:p>
          <a:pPr rtl="0"/>
          <a:r>
            <a:rPr lang="en-ZA" sz="1600" b="1" dirty="0" smtClean="0"/>
            <a:t>   Dump trucks</a:t>
          </a:r>
          <a:endParaRPr lang="en-US" sz="1600" dirty="0"/>
        </a:p>
      </dgm:t>
    </dgm:pt>
    <dgm:pt modelId="{AB57BBE6-FD94-4DFF-AE7C-8328FC7EECD8}" type="parTrans" cxnId="{7E3A9EEC-F217-43F8-BBC0-E5384CAE56A6}">
      <dgm:prSet/>
      <dgm:spPr/>
      <dgm:t>
        <a:bodyPr/>
        <a:lstStyle/>
        <a:p>
          <a:endParaRPr lang="en-US" sz="1600"/>
        </a:p>
      </dgm:t>
    </dgm:pt>
    <dgm:pt modelId="{37A038FC-C022-4B3A-A6AD-3B1599456617}" type="sibTrans" cxnId="{7E3A9EEC-F217-43F8-BBC0-E5384CAE56A6}">
      <dgm:prSet/>
      <dgm:spPr/>
      <dgm:t>
        <a:bodyPr/>
        <a:lstStyle/>
        <a:p>
          <a:endParaRPr lang="en-US" sz="1600"/>
        </a:p>
      </dgm:t>
    </dgm:pt>
    <dgm:pt modelId="{12233024-ED80-4ED4-8166-8BFE7ED2627B}">
      <dgm:prSet custT="1"/>
      <dgm:spPr/>
      <dgm:t>
        <a:bodyPr/>
        <a:lstStyle/>
        <a:p>
          <a:pPr rtl="0"/>
          <a:endParaRPr lang="en-ZA" sz="1600" b="1" dirty="0"/>
        </a:p>
      </dgm:t>
    </dgm:pt>
    <dgm:pt modelId="{312D8DB4-9B7A-4E9A-8E0C-93FF8345A7A4}" type="parTrans" cxnId="{B6B81115-4DDC-4125-B833-3F6478C13EDF}">
      <dgm:prSet/>
      <dgm:spPr/>
      <dgm:t>
        <a:bodyPr/>
        <a:lstStyle/>
        <a:p>
          <a:endParaRPr lang="en-US" sz="1600"/>
        </a:p>
      </dgm:t>
    </dgm:pt>
    <dgm:pt modelId="{F3DE01B1-DF06-486E-B36B-FE07650E6746}" type="sibTrans" cxnId="{B6B81115-4DDC-4125-B833-3F6478C13EDF}">
      <dgm:prSet/>
      <dgm:spPr/>
      <dgm:t>
        <a:bodyPr/>
        <a:lstStyle/>
        <a:p>
          <a:endParaRPr lang="en-US" sz="1600"/>
        </a:p>
      </dgm:t>
    </dgm:pt>
    <dgm:pt modelId="{BB5A0701-CAFC-411F-9F13-2B98F9DD18C8}">
      <dgm:prSet custT="1"/>
      <dgm:spPr/>
      <dgm:t>
        <a:bodyPr/>
        <a:lstStyle/>
        <a:p>
          <a:pPr rtl="0"/>
          <a:r>
            <a:rPr lang="en-ZA" sz="1600" b="1" dirty="0" smtClean="0"/>
            <a:t>   Drill rigs</a:t>
          </a:r>
          <a:endParaRPr lang="en-US" sz="1600" dirty="0"/>
        </a:p>
      </dgm:t>
    </dgm:pt>
    <dgm:pt modelId="{3122289E-7E05-4851-B70E-86E4A5E263C4}" type="parTrans" cxnId="{06323BDF-E656-442D-B657-50C03FD32947}">
      <dgm:prSet/>
      <dgm:spPr/>
      <dgm:t>
        <a:bodyPr/>
        <a:lstStyle/>
        <a:p>
          <a:endParaRPr lang="en-US" sz="1600"/>
        </a:p>
      </dgm:t>
    </dgm:pt>
    <dgm:pt modelId="{F0E9ABF7-1DB2-426B-AFF7-A8882BCAA3C4}" type="sibTrans" cxnId="{06323BDF-E656-442D-B657-50C03FD32947}">
      <dgm:prSet/>
      <dgm:spPr/>
      <dgm:t>
        <a:bodyPr/>
        <a:lstStyle/>
        <a:p>
          <a:endParaRPr lang="en-US" sz="1600"/>
        </a:p>
      </dgm:t>
    </dgm:pt>
    <dgm:pt modelId="{3219C8DE-4C29-4E99-8F39-5B19DCD45690}">
      <dgm:prSet custT="1"/>
      <dgm:spPr/>
      <dgm:t>
        <a:bodyPr/>
        <a:lstStyle/>
        <a:p>
          <a:pPr rtl="0"/>
          <a:endParaRPr lang="en-ZA" sz="1600" b="1" dirty="0"/>
        </a:p>
      </dgm:t>
    </dgm:pt>
    <dgm:pt modelId="{1E3EBC6A-8661-477B-ADA8-FE4E2D673275}" type="parTrans" cxnId="{6E940B98-F8F9-4CAB-8E8E-626A5C6E999E}">
      <dgm:prSet/>
      <dgm:spPr/>
      <dgm:t>
        <a:bodyPr/>
        <a:lstStyle/>
        <a:p>
          <a:endParaRPr lang="en-US" sz="1600"/>
        </a:p>
      </dgm:t>
    </dgm:pt>
    <dgm:pt modelId="{92E2AA30-B800-42A0-8AF3-3D393BF8B212}" type="sibTrans" cxnId="{6E940B98-F8F9-4CAB-8E8E-626A5C6E999E}">
      <dgm:prSet/>
      <dgm:spPr/>
      <dgm:t>
        <a:bodyPr/>
        <a:lstStyle/>
        <a:p>
          <a:endParaRPr lang="en-US" sz="1600"/>
        </a:p>
      </dgm:t>
    </dgm:pt>
    <dgm:pt modelId="{86553A83-2232-4FDB-BB46-1A6D0E0D8619}">
      <dgm:prSet custT="1"/>
      <dgm:spPr/>
      <dgm:t>
        <a:bodyPr/>
        <a:lstStyle/>
        <a:p>
          <a:pPr rtl="0"/>
          <a:r>
            <a:rPr lang="en-ZA" sz="1600" b="1" dirty="0" smtClean="0"/>
            <a:t>   Other off road</a:t>
          </a:r>
          <a:endParaRPr lang="en-US" sz="1600" dirty="0"/>
        </a:p>
      </dgm:t>
    </dgm:pt>
    <dgm:pt modelId="{FFC32D27-7101-44A2-B639-365C0741B319}" type="parTrans" cxnId="{125561BE-1EEC-4FF2-87D4-E8C7AC99159D}">
      <dgm:prSet/>
      <dgm:spPr/>
      <dgm:t>
        <a:bodyPr/>
        <a:lstStyle/>
        <a:p>
          <a:endParaRPr lang="en-US" sz="1600"/>
        </a:p>
      </dgm:t>
    </dgm:pt>
    <dgm:pt modelId="{E5F95B27-B4F3-4BF4-8A2A-CFAE6F8E8BE4}" type="sibTrans" cxnId="{125561BE-1EEC-4FF2-87D4-E8C7AC99159D}">
      <dgm:prSet/>
      <dgm:spPr/>
      <dgm:t>
        <a:bodyPr/>
        <a:lstStyle/>
        <a:p>
          <a:endParaRPr lang="en-US" sz="1600"/>
        </a:p>
      </dgm:t>
    </dgm:pt>
    <dgm:pt modelId="{B06C2180-C0F1-41B9-A1A8-F45131311D3E}">
      <dgm:prSet custT="1"/>
      <dgm:spPr/>
      <dgm:t>
        <a:bodyPr/>
        <a:lstStyle/>
        <a:p>
          <a:pPr rtl="0"/>
          <a:endParaRPr lang="en-ZA" sz="1600" b="1" dirty="0"/>
        </a:p>
      </dgm:t>
    </dgm:pt>
    <dgm:pt modelId="{5A100804-46F0-40B1-AA36-289626184F5C}" type="parTrans" cxnId="{8DF55598-8077-4A88-A081-1C5A018E0325}">
      <dgm:prSet/>
      <dgm:spPr/>
      <dgm:t>
        <a:bodyPr/>
        <a:lstStyle/>
        <a:p>
          <a:endParaRPr lang="en-US" sz="1600"/>
        </a:p>
      </dgm:t>
    </dgm:pt>
    <dgm:pt modelId="{7AECDBC1-B200-4E32-A7F1-D4A306C1A0D6}" type="sibTrans" cxnId="{8DF55598-8077-4A88-A081-1C5A018E0325}">
      <dgm:prSet/>
      <dgm:spPr/>
      <dgm:t>
        <a:bodyPr/>
        <a:lstStyle/>
        <a:p>
          <a:endParaRPr lang="en-US" sz="1600"/>
        </a:p>
      </dgm:t>
    </dgm:pt>
    <dgm:pt modelId="{E7F37938-A5B5-43FB-9358-D64B9A5B0B5A}">
      <dgm:prSet custT="1"/>
      <dgm:spPr/>
      <dgm:t>
        <a:bodyPr/>
        <a:lstStyle/>
        <a:p>
          <a:pPr rtl="0"/>
          <a:r>
            <a:rPr lang="en-ZA" sz="1600" b="1" dirty="0" smtClean="0"/>
            <a:t>   LDV’s</a:t>
          </a:r>
          <a:endParaRPr lang="en-US" sz="1600" dirty="0"/>
        </a:p>
      </dgm:t>
    </dgm:pt>
    <dgm:pt modelId="{AF2F96BA-0BD5-447E-95CA-9FDD60B05ED4}" type="parTrans" cxnId="{7DD35105-B8B3-44B9-B5D2-B74A3DAD917A}">
      <dgm:prSet/>
      <dgm:spPr/>
      <dgm:t>
        <a:bodyPr/>
        <a:lstStyle/>
        <a:p>
          <a:endParaRPr lang="en-US" sz="1600"/>
        </a:p>
      </dgm:t>
    </dgm:pt>
    <dgm:pt modelId="{A3694D06-66EC-4E4E-A436-D0A7623A3466}" type="sibTrans" cxnId="{7DD35105-B8B3-44B9-B5D2-B74A3DAD917A}">
      <dgm:prSet/>
      <dgm:spPr/>
      <dgm:t>
        <a:bodyPr/>
        <a:lstStyle/>
        <a:p>
          <a:endParaRPr lang="en-US" sz="1600"/>
        </a:p>
      </dgm:t>
    </dgm:pt>
    <dgm:pt modelId="{6864117F-27C6-4331-B7A6-5B29BEC349CB}">
      <dgm:prSet custT="1"/>
      <dgm:spPr/>
      <dgm:t>
        <a:bodyPr/>
        <a:lstStyle/>
        <a:p>
          <a:pPr rtl="0"/>
          <a:endParaRPr lang="en-ZA" sz="1600" b="1" dirty="0"/>
        </a:p>
      </dgm:t>
    </dgm:pt>
    <dgm:pt modelId="{C75CCC63-60E0-4A3D-BA52-CA078B806084}" type="parTrans" cxnId="{5FD2F28B-ADC4-475A-8DBC-7606017DF913}">
      <dgm:prSet/>
      <dgm:spPr/>
      <dgm:t>
        <a:bodyPr/>
        <a:lstStyle/>
        <a:p>
          <a:endParaRPr lang="en-US" sz="1600"/>
        </a:p>
      </dgm:t>
    </dgm:pt>
    <dgm:pt modelId="{F2FFDACF-D252-4169-8157-E9E9CA9EF158}" type="sibTrans" cxnId="{5FD2F28B-ADC4-475A-8DBC-7606017DF913}">
      <dgm:prSet/>
      <dgm:spPr/>
      <dgm:t>
        <a:bodyPr/>
        <a:lstStyle/>
        <a:p>
          <a:endParaRPr lang="en-US" sz="1600"/>
        </a:p>
      </dgm:t>
    </dgm:pt>
    <dgm:pt modelId="{E47334BF-354F-4465-8622-4C3A94AA2A2B}">
      <dgm:prSet custT="1"/>
      <dgm:spPr/>
      <dgm:t>
        <a:bodyPr/>
        <a:lstStyle/>
        <a:p>
          <a:pPr rtl="0"/>
          <a:r>
            <a:rPr lang="en-ZA" sz="1600" b="1" dirty="0" smtClean="0"/>
            <a:t>   etc</a:t>
          </a:r>
          <a:endParaRPr lang="en-US" sz="1600" dirty="0"/>
        </a:p>
      </dgm:t>
    </dgm:pt>
    <dgm:pt modelId="{A53617AD-B108-4715-A97B-E8357801FCFF}" type="parTrans" cxnId="{C483BA01-8D04-42C4-89E1-AAAF96CC9DE8}">
      <dgm:prSet/>
      <dgm:spPr/>
      <dgm:t>
        <a:bodyPr/>
        <a:lstStyle/>
        <a:p>
          <a:endParaRPr lang="en-US" sz="1600"/>
        </a:p>
      </dgm:t>
    </dgm:pt>
    <dgm:pt modelId="{44590359-DBCD-4E84-9CE1-EC1ABEA7E078}" type="sibTrans" cxnId="{C483BA01-8D04-42C4-89E1-AAAF96CC9DE8}">
      <dgm:prSet/>
      <dgm:spPr/>
      <dgm:t>
        <a:bodyPr/>
        <a:lstStyle/>
        <a:p>
          <a:endParaRPr lang="en-US" sz="1600"/>
        </a:p>
      </dgm:t>
    </dgm:pt>
    <dgm:pt modelId="{7F06439A-05A9-4CDF-B269-630B4988CED2}" type="pres">
      <dgm:prSet presAssocID="{BAA3DB9A-F2B7-4BB9-9592-A2D941D3F6A5}" presName="linear" presStyleCnt="0">
        <dgm:presLayoutVars>
          <dgm:animLvl val="lvl"/>
          <dgm:resizeHandles val="exact"/>
        </dgm:presLayoutVars>
      </dgm:prSet>
      <dgm:spPr/>
      <dgm:t>
        <a:bodyPr/>
        <a:lstStyle/>
        <a:p>
          <a:endParaRPr lang="en-US"/>
        </a:p>
      </dgm:t>
    </dgm:pt>
    <dgm:pt modelId="{841CCE9E-2D6C-4D29-B11E-663B78D01FB8}" type="pres">
      <dgm:prSet presAssocID="{CBA7B395-71E6-4A32-B450-A7410BD5697A}" presName="parentText" presStyleLbl="node1" presStyleIdx="0" presStyleCnt="13">
        <dgm:presLayoutVars>
          <dgm:chMax val="0"/>
          <dgm:bulletEnabled val="1"/>
        </dgm:presLayoutVars>
      </dgm:prSet>
      <dgm:spPr/>
      <dgm:t>
        <a:bodyPr/>
        <a:lstStyle/>
        <a:p>
          <a:endParaRPr lang="en-US"/>
        </a:p>
      </dgm:t>
    </dgm:pt>
    <dgm:pt modelId="{0FF7E81C-D786-4123-AA98-A12DEF5CD93C}" type="pres">
      <dgm:prSet presAssocID="{201992B9-84AB-40EA-ABA9-70E4A9E6C837}" presName="spacer" presStyleCnt="0"/>
      <dgm:spPr/>
    </dgm:pt>
    <dgm:pt modelId="{248D923F-B5B0-46BF-B2EE-88E7552FF07B}" type="pres">
      <dgm:prSet presAssocID="{14A6DAAF-30FC-42A8-915F-B0467BAA2BB0}" presName="parentText" presStyleLbl="node1" presStyleIdx="1" presStyleCnt="13">
        <dgm:presLayoutVars>
          <dgm:chMax val="0"/>
          <dgm:bulletEnabled val="1"/>
        </dgm:presLayoutVars>
      </dgm:prSet>
      <dgm:spPr/>
      <dgm:t>
        <a:bodyPr/>
        <a:lstStyle/>
        <a:p>
          <a:endParaRPr lang="en-US"/>
        </a:p>
      </dgm:t>
    </dgm:pt>
    <dgm:pt modelId="{5994F759-9532-4E01-9EE1-8B30CE7FEFE0}" type="pres">
      <dgm:prSet presAssocID="{BD138A2B-CA4F-4C25-8304-70A69AD4B39C}" presName="spacer" presStyleCnt="0"/>
      <dgm:spPr/>
    </dgm:pt>
    <dgm:pt modelId="{D24187AA-9CF1-4A13-878F-25C47F74E9D5}" type="pres">
      <dgm:prSet presAssocID="{D8306CE7-A8DD-4FA9-921A-971488821BA4}" presName="parentText" presStyleLbl="node1" presStyleIdx="2" presStyleCnt="13">
        <dgm:presLayoutVars>
          <dgm:chMax val="0"/>
          <dgm:bulletEnabled val="1"/>
        </dgm:presLayoutVars>
      </dgm:prSet>
      <dgm:spPr/>
      <dgm:t>
        <a:bodyPr/>
        <a:lstStyle/>
        <a:p>
          <a:endParaRPr lang="en-US"/>
        </a:p>
      </dgm:t>
    </dgm:pt>
    <dgm:pt modelId="{919B8F32-88FA-49E7-A11E-8763EA54F4F0}" type="pres">
      <dgm:prSet presAssocID="{5B05FC5C-2A50-4967-8CD8-940FD94A2571}" presName="spacer" presStyleCnt="0"/>
      <dgm:spPr/>
    </dgm:pt>
    <dgm:pt modelId="{DBFC9C2E-CA61-4B56-920F-A171515107AB}" type="pres">
      <dgm:prSet presAssocID="{F5B26BB6-1230-4C80-81ED-C2CAE81932B8}" presName="parentText" presStyleLbl="node1" presStyleIdx="3" presStyleCnt="13">
        <dgm:presLayoutVars>
          <dgm:chMax val="0"/>
          <dgm:bulletEnabled val="1"/>
        </dgm:presLayoutVars>
      </dgm:prSet>
      <dgm:spPr/>
      <dgm:t>
        <a:bodyPr/>
        <a:lstStyle/>
        <a:p>
          <a:endParaRPr lang="en-US"/>
        </a:p>
      </dgm:t>
    </dgm:pt>
    <dgm:pt modelId="{6B2FF1A6-4DB6-43B2-8637-A5545ECF5EC2}" type="pres">
      <dgm:prSet presAssocID="{115A1298-E46E-4DD8-8A0F-080A1DBA59CF}" presName="spacer" presStyleCnt="0"/>
      <dgm:spPr/>
    </dgm:pt>
    <dgm:pt modelId="{3D1E4E7F-0588-490B-B521-4DF340E8FD9D}" type="pres">
      <dgm:prSet presAssocID="{BD78CCDE-8AC4-4B1C-9922-80AC51D79B09}" presName="parentText" presStyleLbl="node1" presStyleIdx="4" presStyleCnt="13">
        <dgm:presLayoutVars>
          <dgm:chMax val="0"/>
          <dgm:bulletEnabled val="1"/>
        </dgm:presLayoutVars>
      </dgm:prSet>
      <dgm:spPr/>
      <dgm:t>
        <a:bodyPr/>
        <a:lstStyle/>
        <a:p>
          <a:endParaRPr lang="en-US"/>
        </a:p>
      </dgm:t>
    </dgm:pt>
    <dgm:pt modelId="{09876E68-AB6E-40CC-B78D-6D003C0C5AC0}" type="pres">
      <dgm:prSet presAssocID="{37A038FC-C022-4B3A-A6AD-3B1599456617}" presName="spacer" presStyleCnt="0"/>
      <dgm:spPr/>
    </dgm:pt>
    <dgm:pt modelId="{92E000FD-5F53-4B82-B7F6-F7F75E14EA20}" type="pres">
      <dgm:prSet presAssocID="{12233024-ED80-4ED4-8166-8BFE7ED2627B}" presName="parentText" presStyleLbl="node1" presStyleIdx="5" presStyleCnt="13">
        <dgm:presLayoutVars>
          <dgm:chMax val="0"/>
          <dgm:bulletEnabled val="1"/>
        </dgm:presLayoutVars>
      </dgm:prSet>
      <dgm:spPr/>
      <dgm:t>
        <a:bodyPr/>
        <a:lstStyle/>
        <a:p>
          <a:endParaRPr lang="en-US"/>
        </a:p>
      </dgm:t>
    </dgm:pt>
    <dgm:pt modelId="{F9638DBF-8CC3-491C-AFE7-306F024BD6ED}" type="pres">
      <dgm:prSet presAssocID="{F3DE01B1-DF06-486E-B36B-FE07650E6746}" presName="spacer" presStyleCnt="0"/>
      <dgm:spPr/>
    </dgm:pt>
    <dgm:pt modelId="{651845D9-4EB0-4BDE-B757-B34E28D1D7AD}" type="pres">
      <dgm:prSet presAssocID="{BB5A0701-CAFC-411F-9F13-2B98F9DD18C8}" presName="parentText" presStyleLbl="node1" presStyleIdx="6" presStyleCnt="13">
        <dgm:presLayoutVars>
          <dgm:chMax val="0"/>
          <dgm:bulletEnabled val="1"/>
        </dgm:presLayoutVars>
      </dgm:prSet>
      <dgm:spPr/>
      <dgm:t>
        <a:bodyPr/>
        <a:lstStyle/>
        <a:p>
          <a:endParaRPr lang="en-US"/>
        </a:p>
      </dgm:t>
    </dgm:pt>
    <dgm:pt modelId="{8D7F6C46-B94F-41DC-A227-5D72B4EF4B60}" type="pres">
      <dgm:prSet presAssocID="{F0E9ABF7-1DB2-426B-AFF7-A8882BCAA3C4}" presName="spacer" presStyleCnt="0"/>
      <dgm:spPr/>
    </dgm:pt>
    <dgm:pt modelId="{B771F7F5-FBE3-4213-BD80-50CF0C8165BA}" type="pres">
      <dgm:prSet presAssocID="{3219C8DE-4C29-4E99-8F39-5B19DCD45690}" presName="parentText" presStyleLbl="node1" presStyleIdx="7" presStyleCnt="13">
        <dgm:presLayoutVars>
          <dgm:chMax val="0"/>
          <dgm:bulletEnabled val="1"/>
        </dgm:presLayoutVars>
      </dgm:prSet>
      <dgm:spPr/>
      <dgm:t>
        <a:bodyPr/>
        <a:lstStyle/>
        <a:p>
          <a:endParaRPr lang="en-US"/>
        </a:p>
      </dgm:t>
    </dgm:pt>
    <dgm:pt modelId="{E18FE1EF-0F8D-4070-9311-32781B5ED2F7}" type="pres">
      <dgm:prSet presAssocID="{92E2AA30-B800-42A0-8AF3-3D393BF8B212}" presName="spacer" presStyleCnt="0"/>
      <dgm:spPr/>
    </dgm:pt>
    <dgm:pt modelId="{5F0F01D7-3509-4162-AC15-BFBCF17E5826}" type="pres">
      <dgm:prSet presAssocID="{86553A83-2232-4FDB-BB46-1A6D0E0D8619}" presName="parentText" presStyleLbl="node1" presStyleIdx="8" presStyleCnt="13">
        <dgm:presLayoutVars>
          <dgm:chMax val="0"/>
          <dgm:bulletEnabled val="1"/>
        </dgm:presLayoutVars>
      </dgm:prSet>
      <dgm:spPr/>
      <dgm:t>
        <a:bodyPr/>
        <a:lstStyle/>
        <a:p>
          <a:endParaRPr lang="en-US"/>
        </a:p>
      </dgm:t>
    </dgm:pt>
    <dgm:pt modelId="{E1542129-9384-4902-862B-0682BB11E327}" type="pres">
      <dgm:prSet presAssocID="{E5F95B27-B4F3-4BF4-8A2A-CFAE6F8E8BE4}" presName="spacer" presStyleCnt="0"/>
      <dgm:spPr/>
    </dgm:pt>
    <dgm:pt modelId="{C2C88AD8-F17D-47EF-B4F4-D3197D7F1DD9}" type="pres">
      <dgm:prSet presAssocID="{B06C2180-C0F1-41B9-A1A8-F45131311D3E}" presName="parentText" presStyleLbl="node1" presStyleIdx="9" presStyleCnt="13">
        <dgm:presLayoutVars>
          <dgm:chMax val="0"/>
          <dgm:bulletEnabled val="1"/>
        </dgm:presLayoutVars>
      </dgm:prSet>
      <dgm:spPr/>
      <dgm:t>
        <a:bodyPr/>
        <a:lstStyle/>
        <a:p>
          <a:endParaRPr lang="en-US"/>
        </a:p>
      </dgm:t>
    </dgm:pt>
    <dgm:pt modelId="{B377CE05-D358-4C65-90AE-5BFD6E363188}" type="pres">
      <dgm:prSet presAssocID="{7AECDBC1-B200-4E32-A7F1-D4A306C1A0D6}" presName="spacer" presStyleCnt="0"/>
      <dgm:spPr/>
    </dgm:pt>
    <dgm:pt modelId="{1AB898C2-5937-442C-A082-8C23C38F5D24}" type="pres">
      <dgm:prSet presAssocID="{E7F37938-A5B5-43FB-9358-D64B9A5B0B5A}" presName="parentText" presStyleLbl="node1" presStyleIdx="10" presStyleCnt="13">
        <dgm:presLayoutVars>
          <dgm:chMax val="0"/>
          <dgm:bulletEnabled val="1"/>
        </dgm:presLayoutVars>
      </dgm:prSet>
      <dgm:spPr/>
      <dgm:t>
        <a:bodyPr/>
        <a:lstStyle/>
        <a:p>
          <a:endParaRPr lang="en-US"/>
        </a:p>
      </dgm:t>
    </dgm:pt>
    <dgm:pt modelId="{BBED6A77-F413-4DF3-81CD-214B5537BDD9}" type="pres">
      <dgm:prSet presAssocID="{A3694D06-66EC-4E4E-A436-D0A7623A3466}" presName="spacer" presStyleCnt="0"/>
      <dgm:spPr/>
    </dgm:pt>
    <dgm:pt modelId="{45258D98-DF9F-40AA-81BE-5AF14B47E4C5}" type="pres">
      <dgm:prSet presAssocID="{6864117F-27C6-4331-B7A6-5B29BEC349CB}" presName="parentText" presStyleLbl="node1" presStyleIdx="11" presStyleCnt="13">
        <dgm:presLayoutVars>
          <dgm:chMax val="0"/>
          <dgm:bulletEnabled val="1"/>
        </dgm:presLayoutVars>
      </dgm:prSet>
      <dgm:spPr/>
      <dgm:t>
        <a:bodyPr/>
        <a:lstStyle/>
        <a:p>
          <a:endParaRPr lang="en-US"/>
        </a:p>
      </dgm:t>
    </dgm:pt>
    <dgm:pt modelId="{E897CAF6-5F70-4A08-A484-CBF7182D5D39}" type="pres">
      <dgm:prSet presAssocID="{F2FFDACF-D252-4169-8157-E9E9CA9EF158}" presName="spacer" presStyleCnt="0"/>
      <dgm:spPr/>
    </dgm:pt>
    <dgm:pt modelId="{EF01BEE7-E4DC-40B1-B4B2-1C720288E21C}" type="pres">
      <dgm:prSet presAssocID="{E47334BF-354F-4465-8622-4C3A94AA2A2B}" presName="parentText" presStyleLbl="node1" presStyleIdx="12" presStyleCnt="13">
        <dgm:presLayoutVars>
          <dgm:chMax val="0"/>
          <dgm:bulletEnabled val="1"/>
        </dgm:presLayoutVars>
      </dgm:prSet>
      <dgm:spPr/>
      <dgm:t>
        <a:bodyPr/>
        <a:lstStyle/>
        <a:p>
          <a:endParaRPr lang="en-US"/>
        </a:p>
      </dgm:t>
    </dgm:pt>
  </dgm:ptLst>
  <dgm:cxnLst>
    <dgm:cxn modelId="{8A82DCC5-AEFB-4977-B304-7EAC9CF6A802}" srcId="{BAA3DB9A-F2B7-4BB9-9592-A2D941D3F6A5}" destId="{CBA7B395-71E6-4A32-B450-A7410BD5697A}" srcOrd="0" destOrd="0" parTransId="{2678A44D-EEBB-41DD-A80B-B32AB0E3307A}" sibTransId="{201992B9-84AB-40EA-ABA9-70E4A9E6C837}"/>
    <dgm:cxn modelId="{2F279F95-37A5-4DCD-A8C4-BDE91254D461}" type="presOf" srcId="{CBA7B395-71E6-4A32-B450-A7410BD5697A}" destId="{841CCE9E-2D6C-4D29-B11E-663B78D01FB8}" srcOrd="0" destOrd="0" presId="urn:microsoft.com/office/officeart/2005/8/layout/vList2"/>
    <dgm:cxn modelId="{BAC9F12D-9B79-4C0D-B910-559ED94C84AC}" srcId="{BAA3DB9A-F2B7-4BB9-9592-A2D941D3F6A5}" destId="{F5B26BB6-1230-4C80-81ED-C2CAE81932B8}" srcOrd="3" destOrd="0" parTransId="{395DC21B-D2FF-4837-955D-35ADACAB1C9F}" sibTransId="{115A1298-E46E-4DD8-8A0F-080A1DBA59CF}"/>
    <dgm:cxn modelId="{671FEE29-7924-4393-A7B8-4618A26CBD58}" type="presOf" srcId="{D8306CE7-A8DD-4FA9-921A-971488821BA4}" destId="{D24187AA-9CF1-4A13-878F-25C47F74E9D5}" srcOrd="0" destOrd="0" presId="urn:microsoft.com/office/officeart/2005/8/layout/vList2"/>
    <dgm:cxn modelId="{03FD12B2-E525-4A4E-8542-A37BF7AF8EC8}" srcId="{BAA3DB9A-F2B7-4BB9-9592-A2D941D3F6A5}" destId="{14A6DAAF-30FC-42A8-915F-B0467BAA2BB0}" srcOrd="1" destOrd="0" parTransId="{CF565A4D-21C6-45CF-A4D4-68F89A182EF6}" sibTransId="{BD138A2B-CA4F-4C25-8304-70A69AD4B39C}"/>
    <dgm:cxn modelId="{A5CED377-2372-428D-9439-1D8AE636DD5B}" type="presOf" srcId="{86553A83-2232-4FDB-BB46-1A6D0E0D8619}" destId="{5F0F01D7-3509-4162-AC15-BFBCF17E5826}" srcOrd="0" destOrd="0" presId="urn:microsoft.com/office/officeart/2005/8/layout/vList2"/>
    <dgm:cxn modelId="{6E940B98-F8F9-4CAB-8E8E-626A5C6E999E}" srcId="{BAA3DB9A-F2B7-4BB9-9592-A2D941D3F6A5}" destId="{3219C8DE-4C29-4E99-8F39-5B19DCD45690}" srcOrd="7" destOrd="0" parTransId="{1E3EBC6A-8661-477B-ADA8-FE4E2D673275}" sibTransId="{92E2AA30-B800-42A0-8AF3-3D393BF8B212}"/>
    <dgm:cxn modelId="{C9B3D317-3748-4714-B2E0-E51E5AA27AFC}" type="presOf" srcId="{BD78CCDE-8AC4-4B1C-9922-80AC51D79B09}" destId="{3D1E4E7F-0588-490B-B521-4DF340E8FD9D}" srcOrd="0" destOrd="0" presId="urn:microsoft.com/office/officeart/2005/8/layout/vList2"/>
    <dgm:cxn modelId="{E7570FFB-C8C3-472B-AFF0-A843DE4E9EF6}" type="presOf" srcId="{BB5A0701-CAFC-411F-9F13-2B98F9DD18C8}" destId="{651845D9-4EB0-4BDE-B757-B34E28D1D7AD}" srcOrd="0" destOrd="0" presId="urn:microsoft.com/office/officeart/2005/8/layout/vList2"/>
    <dgm:cxn modelId="{06323BDF-E656-442D-B657-50C03FD32947}" srcId="{BAA3DB9A-F2B7-4BB9-9592-A2D941D3F6A5}" destId="{BB5A0701-CAFC-411F-9F13-2B98F9DD18C8}" srcOrd="6" destOrd="0" parTransId="{3122289E-7E05-4851-B70E-86E4A5E263C4}" sibTransId="{F0E9ABF7-1DB2-426B-AFF7-A8882BCAA3C4}"/>
    <dgm:cxn modelId="{3BEB338F-2A65-41CC-B7FA-7C75E26231CD}" type="presOf" srcId="{F5B26BB6-1230-4C80-81ED-C2CAE81932B8}" destId="{DBFC9C2E-CA61-4B56-920F-A171515107AB}" srcOrd="0" destOrd="0" presId="urn:microsoft.com/office/officeart/2005/8/layout/vList2"/>
    <dgm:cxn modelId="{64F13F40-A330-4C43-AADC-76703698A96E}" type="presOf" srcId="{3219C8DE-4C29-4E99-8F39-5B19DCD45690}" destId="{B771F7F5-FBE3-4213-BD80-50CF0C8165BA}" srcOrd="0" destOrd="0" presId="urn:microsoft.com/office/officeart/2005/8/layout/vList2"/>
    <dgm:cxn modelId="{041CB53D-D09A-4F3A-8B13-9F5723334F10}" type="presOf" srcId="{E47334BF-354F-4465-8622-4C3A94AA2A2B}" destId="{EF01BEE7-E4DC-40B1-B4B2-1C720288E21C}" srcOrd="0" destOrd="0" presId="urn:microsoft.com/office/officeart/2005/8/layout/vList2"/>
    <dgm:cxn modelId="{6C469C66-0A3B-4D06-919D-C197172D4F06}" type="presOf" srcId="{14A6DAAF-30FC-42A8-915F-B0467BAA2BB0}" destId="{248D923F-B5B0-46BF-B2EE-88E7552FF07B}" srcOrd="0" destOrd="0" presId="urn:microsoft.com/office/officeart/2005/8/layout/vList2"/>
    <dgm:cxn modelId="{7DD35105-B8B3-44B9-B5D2-B74A3DAD917A}" srcId="{BAA3DB9A-F2B7-4BB9-9592-A2D941D3F6A5}" destId="{E7F37938-A5B5-43FB-9358-D64B9A5B0B5A}" srcOrd="10" destOrd="0" parTransId="{AF2F96BA-0BD5-447E-95CA-9FDD60B05ED4}" sibTransId="{A3694D06-66EC-4E4E-A436-D0A7623A3466}"/>
    <dgm:cxn modelId="{C483BA01-8D04-42C4-89E1-AAAF96CC9DE8}" srcId="{BAA3DB9A-F2B7-4BB9-9592-A2D941D3F6A5}" destId="{E47334BF-354F-4465-8622-4C3A94AA2A2B}" srcOrd="12" destOrd="0" parTransId="{A53617AD-B108-4715-A97B-E8357801FCFF}" sibTransId="{44590359-DBCD-4E84-9CE1-EC1ABEA7E078}"/>
    <dgm:cxn modelId="{7E3A9EEC-F217-43F8-BBC0-E5384CAE56A6}" srcId="{BAA3DB9A-F2B7-4BB9-9592-A2D941D3F6A5}" destId="{BD78CCDE-8AC4-4B1C-9922-80AC51D79B09}" srcOrd="4" destOrd="0" parTransId="{AB57BBE6-FD94-4DFF-AE7C-8328FC7EECD8}" sibTransId="{37A038FC-C022-4B3A-A6AD-3B1599456617}"/>
    <dgm:cxn modelId="{033882A4-93AA-4186-8DFF-C0011EB65BC3}" type="presOf" srcId="{12233024-ED80-4ED4-8166-8BFE7ED2627B}" destId="{92E000FD-5F53-4B82-B7F6-F7F75E14EA20}" srcOrd="0" destOrd="0" presId="urn:microsoft.com/office/officeart/2005/8/layout/vList2"/>
    <dgm:cxn modelId="{E585944C-4C98-4C00-B2A6-1D5EB79346F4}" srcId="{BAA3DB9A-F2B7-4BB9-9592-A2D941D3F6A5}" destId="{D8306CE7-A8DD-4FA9-921A-971488821BA4}" srcOrd="2" destOrd="0" parTransId="{C607B37D-75FD-4868-B8EC-5ED5A03B88F3}" sibTransId="{5B05FC5C-2A50-4967-8CD8-940FD94A2571}"/>
    <dgm:cxn modelId="{5FD2F28B-ADC4-475A-8DBC-7606017DF913}" srcId="{BAA3DB9A-F2B7-4BB9-9592-A2D941D3F6A5}" destId="{6864117F-27C6-4331-B7A6-5B29BEC349CB}" srcOrd="11" destOrd="0" parTransId="{C75CCC63-60E0-4A3D-BA52-CA078B806084}" sibTransId="{F2FFDACF-D252-4169-8157-E9E9CA9EF158}"/>
    <dgm:cxn modelId="{B9A568CF-A336-47C6-81ED-120416C78A78}" type="presOf" srcId="{BAA3DB9A-F2B7-4BB9-9592-A2D941D3F6A5}" destId="{7F06439A-05A9-4CDF-B269-630B4988CED2}" srcOrd="0" destOrd="0" presId="urn:microsoft.com/office/officeart/2005/8/layout/vList2"/>
    <dgm:cxn modelId="{A9242D25-3F8E-43D1-89DB-441B200B4C41}" type="presOf" srcId="{6864117F-27C6-4331-B7A6-5B29BEC349CB}" destId="{45258D98-DF9F-40AA-81BE-5AF14B47E4C5}" srcOrd="0" destOrd="0" presId="urn:microsoft.com/office/officeart/2005/8/layout/vList2"/>
    <dgm:cxn modelId="{060E277E-090B-4DEA-8FD2-F154CE05E28E}" type="presOf" srcId="{B06C2180-C0F1-41B9-A1A8-F45131311D3E}" destId="{C2C88AD8-F17D-47EF-B4F4-D3197D7F1DD9}" srcOrd="0" destOrd="0" presId="urn:microsoft.com/office/officeart/2005/8/layout/vList2"/>
    <dgm:cxn modelId="{B6B81115-4DDC-4125-B833-3F6478C13EDF}" srcId="{BAA3DB9A-F2B7-4BB9-9592-A2D941D3F6A5}" destId="{12233024-ED80-4ED4-8166-8BFE7ED2627B}" srcOrd="5" destOrd="0" parTransId="{312D8DB4-9B7A-4E9A-8E0C-93FF8345A7A4}" sibTransId="{F3DE01B1-DF06-486E-B36B-FE07650E6746}"/>
    <dgm:cxn modelId="{8DF55598-8077-4A88-A081-1C5A018E0325}" srcId="{BAA3DB9A-F2B7-4BB9-9592-A2D941D3F6A5}" destId="{B06C2180-C0F1-41B9-A1A8-F45131311D3E}" srcOrd="9" destOrd="0" parTransId="{5A100804-46F0-40B1-AA36-289626184F5C}" sibTransId="{7AECDBC1-B200-4E32-A7F1-D4A306C1A0D6}"/>
    <dgm:cxn modelId="{125561BE-1EEC-4FF2-87D4-E8C7AC99159D}" srcId="{BAA3DB9A-F2B7-4BB9-9592-A2D941D3F6A5}" destId="{86553A83-2232-4FDB-BB46-1A6D0E0D8619}" srcOrd="8" destOrd="0" parTransId="{FFC32D27-7101-44A2-B639-365C0741B319}" sibTransId="{E5F95B27-B4F3-4BF4-8A2A-CFAE6F8E8BE4}"/>
    <dgm:cxn modelId="{A8B5F625-D941-4796-A37E-785B90EBEEBF}" type="presOf" srcId="{E7F37938-A5B5-43FB-9358-D64B9A5B0B5A}" destId="{1AB898C2-5937-442C-A082-8C23C38F5D24}" srcOrd="0" destOrd="0" presId="urn:microsoft.com/office/officeart/2005/8/layout/vList2"/>
    <dgm:cxn modelId="{A4A994E8-3A3C-40FB-AE28-C18A78963594}" type="presParOf" srcId="{7F06439A-05A9-4CDF-B269-630B4988CED2}" destId="{841CCE9E-2D6C-4D29-B11E-663B78D01FB8}" srcOrd="0" destOrd="0" presId="urn:microsoft.com/office/officeart/2005/8/layout/vList2"/>
    <dgm:cxn modelId="{354B89F5-1483-4989-A18B-9EB450A3E2C0}" type="presParOf" srcId="{7F06439A-05A9-4CDF-B269-630B4988CED2}" destId="{0FF7E81C-D786-4123-AA98-A12DEF5CD93C}" srcOrd="1" destOrd="0" presId="urn:microsoft.com/office/officeart/2005/8/layout/vList2"/>
    <dgm:cxn modelId="{891B0891-EE9B-404F-9DE2-3E3BF913E971}" type="presParOf" srcId="{7F06439A-05A9-4CDF-B269-630B4988CED2}" destId="{248D923F-B5B0-46BF-B2EE-88E7552FF07B}" srcOrd="2" destOrd="0" presId="urn:microsoft.com/office/officeart/2005/8/layout/vList2"/>
    <dgm:cxn modelId="{1B3E130A-67ED-4AA2-B036-55752BF14CE1}" type="presParOf" srcId="{7F06439A-05A9-4CDF-B269-630B4988CED2}" destId="{5994F759-9532-4E01-9EE1-8B30CE7FEFE0}" srcOrd="3" destOrd="0" presId="urn:microsoft.com/office/officeart/2005/8/layout/vList2"/>
    <dgm:cxn modelId="{89F49178-4C1F-4C01-B320-CDC072803B2A}" type="presParOf" srcId="{7F06439A-05A9-4CDF-B269-630B4988CED2}" destId="{D24187AA-9CF1-4A13-878F-25C47F74E9D5}" srcOrd="4" destOrd="0" presId="urn:microsoft.com/office/officeart/2005/8/layout/vList2"/>
    <dgm:cxn modelId="{A7CDA77C-7B04-481C-9DCD-7AF0C174F802}" type="presParOf" srcId="{7F06439A-05A9-4CDF-B269-630B4988CED2}" destId="{919B8F32-88FA-49E7-A11E-8763EA54F4F0}" srcOrd="5" destOrd="0" presId="urn:microsoft.com/office/officeart/2005/8/layout/vList2"/>
    <dgm:cxn modelId="{3D79D8EB-0A89-4E24-B2B7-88678D3C69B0}" type="presParOf" srcId="{7F06439A-05A9-4CDF-B269-630B4988CED2}" destId="{DBFC9C2E-CA61-4B56-920F-A171515107AB}" srcOrd="6" destOrd="0" presId="urn:microsoft.com/office/officeart/2005/8/layout/vList2"/>
    <dgm:cxn modelId="{79EC1087-DF6B-42DE-A52F-F9F44EBB5533}" type="presParOf" srcId="{7F06439A-05A9-4CDF-B269-630B4988CED2}" destId="{6B2FF1A6-4DB6-43B2-8637-A5545ECF5EC2}" srcOrd="7" destOrd="0" presId="urn:microsoft.com/office/officeart/2005/8/layout/vList2"/>
    <dgm:cxn modelId="{9D97A233-F155-4F56-B2A5-E42D9B0A0721}" type="presParOf" srcId="{7F06439A-05A9-4CDF-B269-630B4988CED2}" destId="{3D1E4E7F-0588-490B-B521-4DF340E8FD9D}" srcOrd="8" destOrd="0" presId="urn:microsoft.com/office/officeart/2005/8/layout/vList2"/>
    <dgm:cxn modelId="{42567951-5FF7-4B29-ACD2-D180B336FC0D}" type="presParOf" srcId="{7F06439A-05A9-4CDF-B269-630B4988CED2}" destId="{09876E68-AB6E-40CC-B78D-6D003C0C5AC0}" srcOrd="9" destOrd="0" presId="urn:microsoft.com/office/officeart/2005/8/layout/vList2"/>
    <dgm:cxn modelId="{0E303EA2-C11C-46F7-9FF1-0D1DDB6857F2}" type="presParOf" srcId="{7F06439A-05A9-4CDF-B269-630B4988CED2}" destId="{92E000FD-5F53-4B82-B7F6-F7F75E14EA20}" srcOrd="10" destOrd="0" presId="urn:microsoft.com/office/officeart/2005/8/layout/vList2"/>
    <dgm:cxn modelId="{128C12E0-F31C-47D9-AE77-60037C0C7187}" type="presParOf" srcId="{7F06439A-05A9-4CDF-B269-630B4988CED2}" destId="{F9638DBF-8CC3-491C-AFE7-306F024BD6ED}" srcOrd="11" destOrd="0" presId="urn:microsoft.com/office/officeart/2005/8/layout/vList2"/>
    <dgm:cxn modelId="{C4BE418A-0E86-4799-8212-613B998102A1}" type="presParOf" srcId="{7F06439A-05A9-4CDF-B269-630B4988CED2}" destId="{651845D9-4EB0-4BDE-B757-B34E28D1D7AD}" srcOrd="12" destOrd="0" presId="urn:microsoft.com/office/officeart/2005/8/layout/vList2"/>
    <dgm:cxn modelId="{32FDFE6F-7958-4BCC-A90B-4B717A2A6984}" type="presParOf" srcId="{7F06439A-05A9-4CDF-B269-630B4988CED2}" destId="{8D7F6C46-B94F-41DC-A227-5D72B4EF4B60}" srcOrd="13" destOrd="0" presId="urn:microsoft.com/office/officeart/2005/8/layout/vList2"/>
    <dgm:cxn modelId="{C4762DE4-616E-4964-9521-92225417D807}" type="presParOf" srcId="{7F06439A-05A9-4CDF-B269-630B4988CED2}" destId="{B771F7F5-FBE3-4213-BD80-50CF0C8165BA}" srcOrd="14" destOrd="0" presId="urn:microsoft.com/office/officeart/2005/8/layout/vList2"/>
    <dgm:cxn modelId="{C87C0A18-8EFF-4914-95C3-659716A904DA}" type="presParOf" srcId="{7F06439A-05A9-4CDF-B269-630B4988CED2}" destId="{E18FE1EF-0F8D-4070-9311-32781B5ED2F7}" srcOrd="15" destOrd="0" presId="urn:microsoft.com/office/officeart/2005/8/layout/vList2"/>
    <dgm:cxn modelId="{EA5A2E1B-2266-4496-8ABD-8C3BA3A3CF29}" type="presParOf" srcId="{7F06439A-05A9-4CDF-B269-630B4988CED2}" destId="{5F0F01D7-3509-4162-AC15-BFBCF17E5826}" srcOrd="16" destOrd="0" presId="urn:microsoft.com/office/officeart/2005/8/layout/vList2"/>
    <dgm:cxn modelId="{235DAE59-3579-4D38-B294-778BEAE4ACFD}" type="presParOf" srcId="{7F06439A-05A9-4CDF-B269-630B4988CED2}" destId="{E1542129-9384-4902-862B-0682BB11E327}" srcOrd="17" destOrd="0" presId="urn:microsoft.com/office/officeart/2005/8/layout/vList2"/>
    <dgm:cxn modelId="{DB5BDB21-971C-4CA1-B733-273947FB83AB}" type="presParOf" srcId="{7F06439A-05A9-4CDF-B269-630B4988CED2}" destId="{C2C88AD8-F17D-47EF-B4F4-D3197D7F1DD9}" srcOrd="18" destOrd="0" presId="urn:microsoft.com/office/officeart/2005/8/layout/vList2"/>
    <dgm:cxn modelId="{5C74B8C4-BAA2-4AC9-96E0-93F7DB60C602}" type="presParOf" srcId="{7F06439A-05A9-4CDF-B269-630B4988CED2}" destId="{B377CE05-D358-4C65-90AE-5BFD6E363188}" srcOrd="19" destOrd="0" presId="urn:microsoft.com/office/officeart/2005/8/layout/vList2"/>
    <dgm:cxn modelId="{DF7926DA-45A0-4335-A351-2471C2BFD600}" type="presParOf" srcId="{7F06439A-05A9-4CDF-B269-630B4988CED2}" destId="{1AB898C2-5937-442C-A082-8C23C38F5D24}" srcOrd="20" destOrd="0" presId="urn:microsoft.com/office/officeart/2005/8/layout/vList2"/>
    <dgm:cxn modelId="{8BB61186-E489-4FF8-8D8D-AA937791274F}" type="presParOf" srcId="{7F06439A-05A9-4CDF-B269-630B4988CED2}" destId="{BBED6A77-F413-4DF3-81CD-214B5537BDD9}" srcOrd="21" destOrd="0" presId="urn:microsoft.com/office/officeart/2005/8/layout/vList2"/>
    <dgm:cxn modelId="{1B51D6C1-3851-4BC5-ABAF-69283B925B36}" type="presParOf" srcId="{7F06439A-05A9-4CDF-B269-630B4988CED2}" destId="{45258D98-DF9F-40AA-81BE-5AF14B47E4C5}" srcOrd="22" destOrd="0" presId="urn:microsoft.com/office/officeart/2005/8/layout/vList2"/>
    <dgm:cxn modelId="{A2786483-0361-4AB2-AA4D-C85EE62F612E}" type="presParOf" srcId="{7F06439A-05A9-4CDF-B269-630B4988CED2}" destId="{E897CAF6-5F70-4A08-A484-CBF7182D5D39}" srcOrd="23" destOrd="0" presId="urn:microsoft.com/office/officeart/2005/8/layout/vList2"/>
    <dgm:cxn modelId="{A7F07667-FF94-48E4-A48E-A606C5D1E027}" type="presParOf" srcId="{7F06439A-05A9-4CDF-B269-630B4988CED2}" destId="{EF01BEE7-E4DC-40B1-B4B2-1C720288E21C}" srcOrd="2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A3DB9A-F2B7-4BB9-9592-A2D941D3F6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A7B395-71E6-4A32-B450-A7410BD5697A}">
      <dgm:prSet custT="1"/>
      <dgm:spPr/>
      <dgm:t>
        <a:bodyPr/>
        <a:lstStyle/>
        <a:p>
          <a:pPr rtl="0"/>
          <a:r>
            <a:rPr lang="en-ZA" sz="1600" b="1" dirty="0" smtClean="0"/>
            <a:t>MOBILE PLANT</a:t>
          </a:r>
          <a:endParaRPr lang="en-US" sz="1600" dirty="0"/>
        </a:p>
      </dgm:t>
    </dgm:pt>
    <dgm:pt modelId="{2678A44D-EEBB-41DD-A80B-B32AB0E3307A}" type="parTrans" cxnId="{8A82DCC5-AEFB-4977-B304-7EAC9CF6A802}">
      <dgm:prSet/>
      <dgm:spPr/>
      <dgm:t>
        <a:bodyPr/>
        <a:lstStyle/>
        <a:p>
          <a:endParaRPr lang="en-US" sz="1600"/>
        </a:p>
      </dgm:t>
    </dgm:pt>
    <dgm:pt modelId="{201992B9-84AB-40EA-ABA9-70E4A9E6C837}" type="sibTrans" cxnId="{8A82DCC5-AEFB-4977-B304-7EAC9CF6A802}">
      <dgm:prSet/>
      <dgm:spPr/>
      <dgm:t>
        <a:bodyPr/>
        <a:lstStyle/>
        <a:p>
          <a:endParaRPr lang="en-US" sz="1600"/>
        </a:p>
      </dgm:t>
    </dgm:pt>
    <dgm:pt modelId="{14A6DAAF-30FC-42A8-915F-B0467BAA2BB0}">
      <dgm:prSet custT="1"/>
      <dgm:spPr/>
      <dgm:t>
        <a:bodyPr/>
        <a:lstStyle/>
        <a:p>
          <a:pPr rtl="0"/>
          <a:endParaRPr lang="en-ZA" sz="1600" b="1" dirty="0"/>
        </a:p>
      </dgm:t>
    </dgm:pt>
    <dgm:pt modelId="{CF565A4D-21C6-45CF-A4D4-68F89A182EF6}" type="parTrans" cxnId="{03FD12B2-E525-4A4E-8542-A37BF7AF8EC8}">
      <dgm:prSet/>
      <dgm:spPr/>
      <dgm:t>
        <a:bodyPr/>
        <a:lstStyle/>
        <a:p>
          <a:endParaRPr lang="en-US" sz="1600"/>
        </a:p>
      </dgm:t>
    </dgm:pt>
    <dgm:pt modelId="{BD138A2B-CA4F-4C25-8304-70A69AD4B39C}" type="sibTrans" cxnId="{03FD12B2-E525-4A4E-8542-A37BF7AF8EC8}">
      <dgm:prSet/>
      <dgm:spPr/>
      <dgm:t>
        <a:bodyPr/>
        <a:lstStyle/>
        <a:p>
          <a:endParaRPr lang="en-US" sz="1600"/>
        </a:p>
      </dgm:t>
    </dgm:pt>
    <dgm:pt modelId="{D8306CE7-A8DD-4FA9-921A-971488821BA4}">
      <dgm:prSet custT="1"/>
      <dgm:spPr/>
      <dgm:t>
        <a:bodyPr/>
        <a:lstStyle/>
        <a:p>
          <a:pPr rtl="0"/>
          <a:r>
            <a:rPr lang="en-ZA" sz="1600" b="1" dirty="0" smtClean="0"/>
            <a:t>   Loaders</a:t>
          </a:r>
          <a:endParaRPr lang="en-US" sz="1600" dirty="0"/>
        </a:p>
      </dgm:t>
    </dgm:pt>
    <dgm:pt modelId="{C607B37D-75FD-4868-B8EC-5ED5A03B88F3}" type="parTrans" cxnId="{E585944C-4C98-4C00-B2A6-1D5EB79346F4}">
      <dgm:prSet/>
      <dgm:spPr/>
      <dgm:t>
        <a:bodyPr/>
        <a:lstStyle/>
        <a:p>
          <a:endParaRPr lang="en-US" sz="1600"/>
        </a:p>
      </dgm:t>
    </dgm:pt>
    <dgm:pt modelId="{5B05FC5C-2A50-4967-8CD8-940FD94A2571}" type="sibTrans" cxnId="{E585944C-4C98-4C00-B2A6-1D5EB79346F4}">
      <dgm:prSet/>
      <dgm:spPr/>
      <dgm:t>
        <a:bodyPr/>
        <a:lstStyle/>
        <a:p>
          <a:endParaRPr lang="en-US" sz="1600"/>
        </a:p>
      </dgm:t>
    </dgm:pt>
    <dgm:pt modelId="{F5B26BB6-1230-4C80-81ED-C2CAE81932B8}">
      <dgm:prSet custT="1"/>
      <dgm:spPr/>
      <dgm:t>
        <a:bodyPr/>
        <a:lstStyle/>
        <a:p>
          <a:pPr rtl="0"/>
          <a:endParaRPr lang="en-ZA" sz="1600" b="1" dirty="0"/>
        </a:p>
      </dgm:t>
    </dgm:pt>
    <dgm:pt modelId="{395DC21B-D2FF-4837-955D-35ADACAB1C9F}" type="parTrans" cxnId="{BAC9F12D-9B79-4C0D-B910-559ED94C84AC}">
      <dgm:prSet/>
      <dgm:spPr/>
      <dgm:t>
        <a:bodyPr/>
        <a:lstStyle/>
        <a:p>
          <a:endParaRPr lang="en-US" sz="1600"/>
        </a:p>
      </dgm:t>
    </dgm:pt>
    <dgm:pt modelId="{115A1298-E46E-4DD8-8A0F-080A1DBA59CF}" type="sibTrans" cxnId="{BAC9F12D-9B79-4C0D-B910-559ED94C84AC}">
      <dgm:prSet/>
      <dgm:spPr/>
      <dgm:t>
        <a:bodyPr/>
        <a:lstStyle/>
        <a:p>
          <a:endParaRPr lang="en-US" sz="1600"/>
        </a:p>
      </dgm:t>
    </dgm:pt>
    <dgm:pt modelId="{BD78CCDE-8AC4-4B1C-9922-80AC51D79B09}">
      <dgm:prSet custT="1"/>
      <dgm:spPr/>
      <dgm:t>
        <a:bodyPr/>
        <a:lstStyle/>
        <a:p>
          <a:pPr rtl="0"/>
          <a:r>
            <a:rPr lang="en-ZA" sz="1600" b="1" dirty="0" smtClean="0"/>
            <a:t>   Dump trucks</a:t>
          </a:r>
          <a:endParaRPr lang="en-US" sz="1600" dirty="0"/>
        </a:p>
      </dgm:t>
    </dgm:pt>
    <dgm:pt modelId="{AB57BBE6-FD94-4DFF-AE7C-8328FC7EECD8}" type="parTrans" cxnId="{7E3A9EEC-F217-43F8-BBC0-E5384CAE56A6}">
      <dgm:prSet/>
      <dgm:spPr/>
      <dgm:t>
        <a:bodyPr/>
        <a:lstStyle/>
        <a:p>
          <a:endParaRPr lang="en-US" sz="1600"/>
        </a:p>
      </dgm:t>
    </dgm:pt>
    <dgm:pt modelId="{37A038FC-C022-4B3A-A6AD-3B1599456617}" type="sibTrans" cxnId="{7E3A9EEC-F217-43F8-BBC0-E5384CAE56A6}">
      <dgm:prSet/>
      <dgm:spPr/>
      <dgm:t>
        <a:bodyPr/>
        <a:lstStyle/>
        <a:p>
          <a:endParaRPr lang="en-US" sz="1600"/>
        </a:p>
      </dgm:t>
    </dgm:pt>
    <dgm:pt modelId="{12233024-ED80-4ED4-8166-8BFE7ED2627B}">
      <dgm:prSet custT="1"/>
      <dgm:spPr/>
      <dgm:t>
        <a:bodyPr/>
        <a:lstStyle/>
        <a:p>
          <a:pPr rtl="0"/>
          <a:endParaRPr lang="en-ZA" sz="1600" b="1" dirty="0"/>
        </a:p>
      </dgm:t>
    </dgm:pt>
    <dgm:pt modelId="{312D8DB4-9B7A-4E9A-8E0C-93FF8345A7A4}" type="parTrans" cxnId="{B6B81115-4DDC-4125-B833-3F6478C13EDF}">
      <dgm:prSet/>
      <dgm:spPr/>
      <dgm:t>
        <a:bodyPr/>
        <a:lstStyle/>
        <a:p>
          <a:endParaRPr lang="en-US" sz="1600"/>
        </a:p>
      </dgm:t>
    </dgm:pt>
    <dgm:pt modelId="{F3DE01B1-DF06-486E-B36B-FE07650E6746}" type="sibTrans" cxnId="{B6B81115-4DDC-4125-B833-3F6478C13EDF}">
      <dgm:prSet/>
      <dgm:spPr/>
      <dgm:t>
        <a:bodyPr/>
        <a:lstStyle/>
        <a:p>
          <a:endParaRPr lang="en-US" sz="1600"/>
        </a:p>
      </dgm:t>
    </dgm:pt>
    <dgm:pt modelId="{BB5A0701-CAFC-411F-9F13-2B98F9DD18C8}">
      <dgm:prSet custT="1"/>
      <dgm:spPr/>
      <dgm:t>
        <a:bodyPr/>
        <a:lstStyle/>
        <a:p>
          <a:pPr rtl="0"/>
          <a:r>
            <a:rPr lang="en-ZA" sz="1600" b="1" dirty="0" smtClean="0"/>
            <a:t>   Drill rigs</a:t>
          </a:r>
          <a:endParaRPr lang="en-US" sz="1600" dirty="0"/>
        </a:p>
      </dgm:t>
    </dgm:pt>
    <dgm:pt modelId="{3122289E-7E05-4851-B70E-86E4A5E263C4}" type="parTrans" cxnId="{06323BDF-E656-442D-B657-50C03FD32947}">
      <dgm:prSet/>
      <dgm:spPr/>
      <dgm:t>
        <a:bodyPr/>
        <a:lstStyle/>
        <a:p>
          <a:endParaRPr lang="en-US" sz="1600"/>
        </a:p>
      </dgm:t>
    </dgm:pt>
    <dgm:pt modelId="{F0E9ABF7-1DB2-426B-AFF7-A8882BCAA3C4}" type="sibTrans" cxnId="{06323BDF-E656-442D-B657-50C03FD32947}">
      <dgm:prSet/>
      <dgm:spPr/>
      <dgm:t>
        <a:bodyPr/>
        <a:lstStyle/>
        <a:p>
          <a:endParaRPr lang="en-US" sz="1600"/>
        </a:p>
      </dgm:t>
    </dgm:pt>
    <dgm:pt modelId="{3219C8DE-4C29-4E99-8F39-5B19DCD45690}">
      <dgm:prSet custT="1"/>
      <dgm:spPr/>
      <dgm:t>
        <a:bodyPr/>
        <a:lstStyle/>
        <a:p>
          <a:pPr rtl="0"/>
          <a:endParaRPr lang="en-ZA" sz="1600" b="1" dirty="0"/>
        </a:p>
      </dgm:t>
    </dgm:pt>
    <dgm:pt modelId="{1E3EBC6A-8661-477B-ADA8-FE4E2D673275}" type="parTrans" cxnId="{6E940B98-F8F9-4CAB-8E8E-626A5C6E999E}">
      <dgm:prSet/>
      <dgm:spPr/>
      <dgm:t>
        <a:bodyPr/>
        <a:lstStyle/>
        <a:p>
          <a:endParaRPr lang="en-US" sz="1600"/>
        </a:p>
      </dgm:t>
    </dgm:pt>
    <dgm:pt modelId="{92E2AA30-B800-42A0-8AF3-3D393BF8B212}" type="sibTrans" cxnId="{6E940B98-F8F9-4CAB-8E8E-626A5C6E999E}">
      <dgm:prSet/>
      <dgm:spPr/>
      <dgm:t>
        <a:bodyPr/>
        <a:lstStyle/>
        <a:p>
          <a:endParaRPr lang="en-US" sz="1600"/>
        </a:p>
      </dgm:t>
    </dgm:pt>
    <dgm:pt modelId="{86553A83-2232-4FDB-BB46-1A6D0E0D8619}">
      <dgm:prSet custT="1"/>
      <dgm:spPr/>
      <dgm:t>
        <a:bodyPr/>
        <a:lstStyle/>
        <a:p>
          <a:pPr rtl="0"/>
          <a:r>
            <a:rPr lang="en-ZA" sz="1600" b="1" dirty="0" smtClean="0"/>
            <a:t>   Other off road</a:t>
          </a:r>
          <a:endParaRPr lang="en-US" sz="1600" dirty="0"/>
        </a:p>
      </dgm:t>
    </dgm:pt>
    <dgm:pt modelId="{FFC32D27-7101-44A2-B639-365C0741B319}" type="parTrans" cxnId="{125561BE-1EEC-4FF2-87D4-E8C7AC99159D}">
      <dgm:prSet/>
      <dgm:spPr/>
      <dgm:t>
        <a:bodyPr/>
        <a:lstStyle/>
        <a:p>
          <a:endParaRPr lang="en-US" sz="1600"/>
        </a:p>
      </dgm:t>
    </dgm:pt>
    <dgm:pt modelId="{E5F95B27-B4F3-4BF4-8A2A-CFAE6F8E8BE4}" type="sibTrans" cxnId="{125561BE-1EEC-4FF2-87D4-E8C7AC99159D}">
      <dgm:prSet/>
      <dgm:spPr/>
      <dgm:t>
        <a:bodyPr/>
        <a:lstStyle/>
        <a:p>
          <a:endParaRPr lang="en-US" sz="1600"/>
        </a:p>
      </dgm:t>
    </dgm:pt>
    <dgm:pt modelId="{B06C2180-C0F1-41B9-A1A8-F45131311D3E}">
      <dgm:prSet custT="1"/>
      <dgm:spPr/>
      <dgm:t>
        <a:bodyPr/>
        <a:lstStyle/>
        <a:p>
          <a:pPr rtl="0"/>
          <a:endParaRPr lang="en-ZA" sz="1600" b="1" dirty="0"/>
        </a:p>
      </dgm:t>
    </dgm:pt>
    <dgm:pt modelId="{5A100804-46F0-40B1-AA36-289626184F5C}" type="parTrans" cxnId="{8DF55598-8077-4A88-A081-1C5A018E0325}">
      <dgm:prSet/>
      <dgm:spPr/>
      <dgm:t>
        <a:bodyPr/>
        <a:lstStyle/>
        <a:p>
          <a:endParaRPr lang="en-US" sz="1600"/>
        </a:p>
      </dgm:t>
    </dgm:pt>
    <dgm:pt modelId="{7AECDBC1-B200-4E32-A7F1-D4A306C1A0D6}" type="sibTrans" cxnId="{8DF55598-8077-4A88-A081-1C5A018E0325}">
      <dgm:prSet/>
      <dgm:spPr/>
      <dgm:t>
        <a:bodyPr/>
        <a:lstStyle/>
        <a:p>
          <a:endParaRPr lang="en-US" sz="1600"/>
        </a:p>
      </dgm:t>
    </dgm:pt>
    <dgm:pt modelId="{E7F37938-A5B5-43FB-9358-D64B9A5B0B5A}">
      <dgm:prSet custT="1"/>
      <dgm:spPr/>
      <dgm:t>
        <a:bodyPr/>
        <a:lstStyle/>
        <a:p>
          <a:pPr rtl="0"/>
          <a:r>
            <a:rPr lang="en-ZA" sz="1600" b="1" dirty="0" smtClean="0"/>
            <a:t>   LDV’s</a:t>
          </a:r>
          <a:endParaRPr lang="en-US" sz="1600" dirty="0"/>
        </a:p>
      </dgm:t>
    </dgm:pt>
    <dgm:pt modelId="{AF2F96BA-0BD5-447E-95CA-9FDD60B05ED4}" type="parTrans" cxnId="{7DD35105-B8B3-44B9-B5D2-B74A3DAD917A}">
      <dgm:prSet/>
      <dgm:spPr/>
      <dgm:t>
        <a:bodyPr/>
        <a:lstStyle/>
        <a:p>
          <a:endParaRPr lang="en-US" sz="1600"/>
        </a:p>
      </dgm:t>
    </dgm:pt>
    <dgm:pt modelId="{A3694D06-66EC-4E4E-A436-D0A7623A3466}" type="sibTrans" cxnId="{7DD35105-B8B3-44B9-B5D2-B74A3DAD917A}">
      <dgm:prSet/>
      <dgm:spPr/>
      <dgm:t>
        <a:bodyPr/>
        <a:lstStyle/>
        <a:p>
          <a:endParaRPr lang="en-US" sz="1600"/>
        </a:p>
      </dgm:t>
    </dgm:pt>
    <dgm:pt modelId="{6864117F-27C6-4331-B7A6-5B29BEC349CB}">
      <dgm:prSet custT="1"/>
      <dgm:spPr/>
      <dgm:t>
        <a:bodyPr/>
        <a:lstStyle/>
        <a:p>
          <a:pPr rtl="0"/>
          <a:endParaRPr lang="en-ZA" sz="1600" b="1" dirty="0"/>
        </a:p>
      </dgm:t>
    </dgm:pt>
    <dgm:pt modelId="{C75CCC63-60E0-4A3D-BA52-CA078B806084}" type="parTrans" cxnId="{5FD2F28B-ADC4-475A-8DBC-7606017DF913}">
      <dgm:prSet/>
      <dgm:spPr/>
      <dgm:t>
        <a:bodyPr/>
        <a:lstStyle/>
        <a:p>
          <a:endParaRPr lang="en-US" sz="1600"/>
        </a:p>
      </dgm:t>
    </dgm:pt>
    <dgm:pt modelId="{F2FFDACF-D252-4169-8157-E9E9CA9EF158}" type="sibTrans" cxnId="{5FD2F28B-ADC4-475A-8DBC-7606017DF913}">
      <dgm:prSet/>
      <dgm:spPr/>
      <dgm:t>
        <a:bodyPr/>
        <a:lstStyle/>
        <a:p>
          <a:endParaRPr lang="en-US" sz="1600"/>
        </a:p>
      </dgm:t>
    </dgm:pt>
    <dgm:pt modelId="{E47334BF-354F-4465-8622-4C3A94AA2A2B}">
      <dgm:prSet custT="1"/>
      <dgm:spPr/>
      <dgm:t>
        <a:bodyPr/>
        <a:lstStyle/>
        <a:p>
          <a:pPr rtl="0"/>
          <a:r>
            <a:rPr lang="en-ZA" sz="1600" b="1" dirty="0" smtClean="0"/>
            <a:t>   etc</a:t>
          </a:r>
          <a:endParaRPr lang="en-US" sz="1600" dirty="0"/>
        </a:p>
      </dgm:t>
    </dgm:pt>
    <dgm:pt modelId="{A53617AD-B108-4715-A97B-E8357801FCFF}" type="parTrans" cxnId="{C483BA01-8D04-42C4-89E1-AAAF96CC9DE8}">
      <dgm:prSet/>
      <dgm:spPr/>
      <dgm:t>
        <a:bodyPr/>
        <a:lstStyle/>
        <a:p>
          <a:endParaRPr lang="en-US" sz="1600"/>
        </a:p>
      </dgm:t>
    </dgm:pt>
    <dgm:pt modelId="{44590359-DBCD-4E84-9CE1-EC1ABEA7E078}" type="sibTrans" cxnId="{C483BA01-8D04-42C4-89E1-AAAF96CC9DE8}">
      <dgm:prSet/>
      <dgm:spPr/>
      <dgm:t>
        <a:bodyPr/>
        <a:lstStyle/>
        <a:p>
          <a:endParaRPr lang="en-US" sz="1600"/>
        </a:p>
      </dgm:t>
    </dgm:pt>
    <dgm:pt modelId="{7F06439A-05A9-4CDF-B269-630B4988CED2}" type="pres">
      <dgm:prSet presAssocID="{BAA3DB9A-F2B7-4BB9-9592-A2D941D3F6A5}" presName="linear" presStyleCnt="0">
        <dgm:presLayoutVars>
          <dgm:animLvl val="lvl"/>
          <dgm:resizeHandles val="exact"/>
        </dgm:presLayoutVars>
      </dgm:prSet>
      <dgm:spPr/>
      <dgm:t>
        <a:bodyPr/>
        <a:lstStyle/>
        <a:p>
          <a:endParaRPr lang="en-US"/>
        </a:p>
      </dgm:t>
    </dgm:pt>
    <dgm:pt modelId="{841CCE9E-2D6C-4D29-B11E-663B78D01FB8}" type="pres">
      <dgm:prSet presAssocID="{CBA7B395-71E6-4A32-B450-A7410BD5697A}" presName="parentText" presStyleLbl="node1" presStyleIdx="0" presStyleCnt="13">
        <dgm:presLayoutVars>
          <dgm:chMax val="0"/>
          <dgm:bulletEnabled val="1"/>
        </dgm:presLayoutVars>
      </dgm:prSet>
      <dgm:spPr/>
      <dgm:t>
        <a:bodyPr/>
        <a:lstStyle/>
        <a:p>
          <a:endParaRPr lang="en-US"/>
        </a:p>
      </dgm:t>
    </dgm:pt>
    <dgm:pt modelId="{0FF7E81C-D786-4123-AA98-A12DEF5CD93C}" type="pres">
      <dgm:prSet presAssocID="{201992B9-84AB-40EA-ABA9-70E4A9E6C837}" presName="spacer" presStyleCnt="0"/>
      <dgm:spPr/>
    </dgm:pt>
    <dgm:pt modelId="{248D923F-B5B0-46BF-B2EE-88E7552FF07B}" type="pres">
      <dgm:prSet presAssocID="{14A6DAAF-30FC-42A8-915F-B0467BAA2BB0}" presName="parentText" presStyleLbl="node1" presStyleIdx="1" presStyleCnt="13">
        <dgm:presLayoutVars>
          <dgm:chMax val="0"/>
          <dgm:bulletEnabled val="1"/>
        </dgm:presLayoutVars>
      </dgm:prSet>
      <dgm:spPr/>
      <dgm:t>
        <a:bodyPr/>
        <a:lstStyle/>
        <a:p>
          <a:endParaRPr lang="en-US"/>
        </a:p>
      </dgm:t>
    </dgm:pt>
    <dgm:pt modelId="{5994F759-9532-4E01-9EE1-8B30CE7FEFE0}" type="pres">
      <dgm:prSet presAssocID="{BD138A2B-CA4F-4C25-8304-70A69AD4B39C}" presName="spacer" presStyleCnt="0"/>
      <dgm:spPr/>
    </dgm:pt>
    <dgm:pt modelId="{D24187AA-9CF1-4A13-878F-25C47F74E9D5}" type="pres">
      <dgm:prSet presAssocID="{D8306CE7-A8DD-4FA9-921A-971488821BA4}" presName="parentText" presStyleLbl="node1" presStyleIdx="2" presStyleCnt="13">
        <dgm:presLayoutVars>
          <dgm:chMax val="0"/>
          <dgm:bulletEnabled val="1"/>
        </dgm:presLayoutVars>
      </dgm:prSet>
      <dgm:spPr/>
      <dgm:t>
        <a:bodyPr/>
        <a:lstStyle/>
        <a:p>
          <a:endParaRPr lang="en-US"/>
        </a:p>
      </dgm:t>
    </dgm:pt>
    <dgm:pt modelId="{919B8F32-88FA-49E7-A11E-8763EA54F4F0}" type="pres">
      <dgm:prSet presAssocID="{5B05FC5C-2A50-4967-8CD8-940FD94A2571}" presName="spacer" presStyleCnt="0"/>
      <dgm:spPr/>
    </dgm:pt>
    <dgm:pt modelId="{DBFC9C2E-CA61-4B56-920F-A171515107AB}" type="pres">
      <dgm:prSet presAssocID="{F5B26BB6-1230-4C80-81ED-C2CAE81932B8}" presName="parentText" presStyleLbl="node1" presStyleIdx="3" presStyleCnt="13">
        <dgm:presLayoutVars>
          <dgm:chMax val="0"/>
          <dgm:bulletEnabled val="1"/>
        </dgm:presLayoutVars>
      </dgm:prSet>
      <dgm:spPr/>
      <dgm:t>
        <a:bodyPr/>
        <a:lstStyle/>
        <a:p>
          <a:endParaRPr lang="en-US"/>
        </a:p>
      </dgm:t>
    </dgm:pt>
    <dgm:pt modelId="{6B2FF1A6-4DB6-43B2-8637-A5545ECF5EC2}" type="pres">
      <dgm:prSet presAssocID="{115A1298-E46E-4DD8-8A0F-080A1DBA59CF}" presName="spacer" presStyleCnt="0"/>
      <dgm:spPr/>
    </dgm:pt>
    <dgm:pt modelId="{3D1E4E7F-0588-490B-B521-4DF340E8FD9D}" type="pres">
      <dgm:prSet presAssocID="{BD78CCDE-8AC4-4B1C-9922-80AC51D79B09}" presName="parentText" presStyleLbl="node1" presStyleIdx="4" presStyleCnt="13">
        <dgm:presLayoutVars>
          <dgm:chMax val="0"/>
          <dgm:bulletEnabled val="1"/>
        </dgm:presLayoutVars>
      </dgm:prSet>
      <dgm:spPr/>
      <dgm:t>
        <a:bodyPr/>
        <a:lstStyle/>
        <a:p>
          <a:endParaRPr lang="en-US"/>
        </a:p>
      </dgm:t>
    </dgm:pt>
    <dgm:pt modelId="{09876E68-AB6E-40CC-B78D-6D003C0C5AC0}" type="pres">
      <dgm:prSet presAssocID="{37A038FC-C022-4B3A-A6AD-3B1599456617}" presName="spacer" presStyleCnt="0"/>
      <dgm:spPr/>
    </dgm:pt>
    <dgm:pt modelId="{92E000FD-5F53-4B82-B7F6-F7F75E14EA20}" type="pres">
      <dgm:prSet presAssocID="{12233024-ED80-4ED4-8166-8BFE7ED2627B}" presName="parentText" presStyleLbl="node1" presStyleIdx="5" presStyleCnt="13">
        <dgm:presLayoutVars>
          <dgm:chMax val="0"/>
          <dgm:bulletEnabled val="1"/>
        </dgm:presLayoutVars>
      </dgm:prSet>
      <dgm:spPr/>
      <dgm:t>
        <a:bodyPr/>
        <a:lstStyle/>
        <a:p>
          <a:endParaRPr lang="en-US"/>
        </a:p>
      </dgm:t>
    </dgm:pt>
    <dgm:pt modelId="{F9638DBF-8CC3-491C-AFE7-306F024BD6ED}" type="pres">
      <dgm:prSet presAssocID="{F3DE01B1-DF06-486E-B36B-FE07650E6746}" presName="spacer" presStyleCnt="0"/>
      <dgm:spPr/>
    </dgm:pt>
    <dgm:pt modelId="{651845D9-4EB0-4BDE-B757-B34E28D1D7AD}" type="pres">
      <dgm:prSet presAssocID="{BB5A0701-CAFC-411F-9F13-2B98F9DD18C8}" presName="parentText" presStyleLbl="node1" presStyleIdx="6" presStyleCnt="13">
        <dgm:presLayoutVars>
          <dgm:chMax val="0"/>
          <dgm:bulletEnabled val="1"/>
        </dgm:presLayoutVars>
      </dgm:prSet>
      <dgm:spPr/>
      <dgm:t>
        <a:bodyPr/>
        <a:lstStyle/>
        <a:p>
          <a:endParaRPr lang="en-US"/>
        </a:p>
      </dgm:t>
    </dgm:pt>
    <dgm:pt modelId="{8D7F6C46-B94F-41DC-A227-5D72B4EF4B60}" type="pres">
      <dgm:prSet presAssocID="{F0E9ABF7-1DB2-426B-AFF7-A8882BCAA3C4}" presName="spacer" presStyleCnt="0"/>
      <dgm:spPr/>
    </dgm:pt>
    <dgm:pt modelId="{B771F7F5-FBE3-4213-BD80-50CF0C8165BA}" type="pres">
      <dgm:prSet presAssocID="{3219C8DE-4C29-4E99-8F39-5B19DCD45690}" presName="parentText" presStyleLbl="node1" presStyleIdx="7" presStyleCnt="13">
        <dgm:presLayoutVars>
          <dgm:chMax val="0"/>
          <dgm:bulletEnabled val="1"/>
        </dgm:presLayoutVars>
      </dgm:prSet>
      <dgm:spPr/>
      <dgm:t>
        <a:bodyPr/>
        <a:lstStyle/>
        <a:p>
          <a:endParaRPr lang="en-US"/>
        </a:p>
      </dgm:t>
    </dgm:pt>
    <dgm:pt modelId="{E18FE1EF-0F8D-4070-9311-32781B5ED2F7}" type="pres">
      <dgm:prSet presAssocID="{92E2AA30-B800-42A0-8AF3-3D393BF8B212}" presName="spacer" presStyleCnt="0"/>
      <dgm:spPr/>
    </dgm:pt>
    <dgm:pt modelId="{5F0F01D7-3509-4162-AC15-BFBCF17E5826}" type="pres">
      <dgm:prSet presAssocID="{86553A83-2232-4FDB-BB46-1A6D0E0D8619}" presName="parentText" presStyleLbl="node1" presStyleIdx="8" presStyleCnt="13">
        <dgm:presLayoutVars>
          <dgm:chMax val="0"/>
          <dgm:bulletEnabled val="1"/>
        </dgm:presLayoutVars>
      </dgm:prSet>
      <dgm:spPr/>
      <dgm:t>
        <a:bodyPr/>
        <a:lstStyle/>
        <a:p>
          <a:endParaRPr lang="en-US"/>
        </a:p>
      </dgm:t>
    </dgm:pt>
    <dgm:pt modelId="{E1542129-9384-4902-862B-0682BB11E327}" type="pres">
      <dgm:prSet presAssocID="{E5F95B27-B4F3-4BF4-8A2A-CFAE6F8E8BE4}" presName="spacer" presStyleCnt="0"/>
      <dgm:spPr/>
    </dgm:pt>
    <dgm:pt modelId="{C2C88AD8-F17D-47EF-B4F4-D3197D7F1DD9}" type="pres">
      <dgm:prSet presAssocID="{B06C2180-C0F1-41B9-A1A8-F45131311D3E}" presName="parentText" presStyleLbl="node1" presStyleIdx="9" presStyleCnt="13">
        <dgm:presLayoutVars>
          <dgm:chMax val="0"/>
          <dgm:bulletEnabled val="1"/>
        </dgm:presLayoutVars>
      </dgm:prSet>
      <dgm:spPr/>
      <dgm:t>
        <a:bodyPr/>
        <a:lstStyle/>
        <a:p>
          <a:endParaRPr lang="en-US"/>
        </a:p>
      </dgm:t>
    </dgm:pt>
    <dgm:pt modelId="{B377CE05-D358-4C65-90AE-5BFD6E363188}" type="pres">
      <dgm:prSet presAssocID="{7AECDBC1-B200-4E32-A7F1-D4A306C1A0D6}" presName="spacer" presStyleCnt="0"/>
      <dgm:spPr/>
    </dgm:pt>
    <dgm:pt modelId="{1AB898C2-5937-442C-A082-8C23C38F5D24}" type="pres">
      <dgm:prSet presAssocID="{E7F37938-A5B5-43FB-9358-D64B9A5B0B5A}" presName="parentText" presStyleLbl="node1" presStyleIdx="10" presStyleCnt="13">
        <dgm:presLayoutVars>
          <dgm:chMax val="0"/>
          <dgm:bulletEnabled val="1"/>
        </dgm:presLayoutVars>
      </dgm:prSet>
      <dgm:spPr/>
      <dgm:t>
        <a:bodyPr/>
        <a:lstStyle/>
        <a:p>
          <a:endParaRPr lang="en-US"/>
        </a:p>
      </dgm:t>
    </dgm:pt>
    <dgm:pt modelId="{BBED6A77-F413-4DF3-81CD-214B5537BDD9}" type="pres">
      <dgm:prSet presAssocID="{A3694D06-66EC-4E4E-A436-D0A7623A3466}" presName="spacer" presStyleCnt="0"/>
      <dgm:spPr/>
    </dgm:pt>
    <dgm:pt modelId="{45258D98-DF9F-40AA-81BE-5AF14B47E4C5}" type="pres">
      <dgm:prSet presAssocID="{6864117F-27C6-4331-B7A6-5B29BEC349CB}" presName="parentText" presStyleLbl="node1" presStyleIdx="11" presStyleCnt="13">
        <dgm:presLayoutVars>
          <dgm:chMax val="0"/>
          <dgm:bulletEnabled val="1"/>
        </dgm:presLayoutVars>
      </dgm:prSet>
      <dgm:spPr/>
      <dgm:t>
        <a:bodyPr/>
        <a:lstStyle/>
        <a:p>
          <a:endParaRPr lang="en-US"/>
        </a:p>
      </dgm:t>
    </dgm:pt>
    <dgm:pt modelId="{E897CAF6-5F70-4A08-A484-CBF7182D5D39}" type="pres">
      <dgm:prSet presAssocID="{F2FFDACF-D252-4169-8157-E9E9CA9EF158}" presName="spacer" presStyleCnt="0"/>
      <dgm:spPr/>
    </dgm:pt>
    <dgm:pt modelId="{EF01BEE7-E4DC-40B1-B4B2-1C720288E21C}" type="pres">
      <dgm:prSet presAssocID="{E47334BF-354F-4465-8622-4C3A94AA2A2B}" presName="parentText" presStyleLbl="node1" presStyleIdx="12" presStyleCnt="13">
        <dgm:presLayoutVars>
          <dgm:chMax val="0"/>
          <dgm:bulletEnabled val="1"/>
        </dgm:presLayoutVars>
      </dgm:prSet>
      <dgm:spPr/>
      <dgm:t>
        <a:bodyPr/>
        <a:lstStyle/>
        <a:p>
          <a:endParaRPr lang="en-US"/>
        </a:p>
      </dgm:t>
    </dgm:pt>
  </dgm:ptLst>
  <dgm:cxnLst>
    <dgm:cxn modelId="{5FD2F28B-ADC4-475A-8DBC-7606017DF913}" srcId="{BAA3DB9A-F2B7-4BB9-9592-A2D941D3F6A5}" destId="{6864117F-27C6-4331-B7A6-5B29BEC349CB}" srcOrd="11" destOrd="0" parTransId="{C75CCC63-60E0-4A3D-BA52-CA078B806084}" sibTransId="{F2FFDACF-D252-4169-8157-E9E9CA9EF158}"/>
    <dgm:cxn modelId="{0DABE82F-C5DE-4A00-9B0B-CD934AD4A4D1}" type="presOf" srcId="{BD78CCDE-8AC4-4B1C-9922-80AC51D79B09}" destId="{3D1E4E7F-0588-490B-B521-4DF340E8FD9D}" srcOrd="0" destOrd="0" presId="urn:microsoft.com/office/officeart/2005/8/layout/vList2"/>
    <dgm:cxn modelId="{BAC9F12D-9B79-4C0D-B910-559ED94C84AC}" srcId="{BAA3DB9A-F2B7-4BB9-9592-A2D941D3F6A5}" destId="{F5B26BB6-1230-4C80-81ED-C2CAE81932B8}" srcOrd="3" destOrd="0" parTransId="{395DC21B-D2FF-4837-955D-35ADACAB1C9F}" sibTransId="{115A1298-E46E-4DD8-8A0F-080A1DBA59CF}"/>
    <dgm:cxn modelId="{B6B81115-4DDC-4125-B833-3F6478C13EDF}" srcId="{BAA3DB9A-F2B7-4BB9-9592-A2D941D3F6A5}" destId="{12233024-ED80-4ED4-8166-8BFE7ED2627B}" srcOrd="5" destOrd="0" parTransId="{312D8DB4-9B7A-4E9A-8E0C-93FF8345A7A4}" sibTransId="{F3DE01B1-DF06-486E-B36B-FE07650E6746}"/>
    <dgm:cxn modelId="{EB9FA06A-BBE2-4689-87AC-C65125F43012}" type="presOf" srcId="{CBA7B395-71E6-4A32-B450-A7410BD5697A}" destId="{841CCE9E-2D6C-4D29-B11E-663B78D01FB8}" srcOrd="0" destOrd="0" presId="urn:microsoft.com/office/officeart/2005/8/layout/vList2"/>
    <dgm:cxn modelId="{3DE534DC-81CF-44A2-BDDB-9AB26F143108}" type="presOf" srcId="{14A6DAAF-30FC-42A8-915F-B0467BAA2BB0}" destId="{248D923F-B5B0-46BF-B2EE-88E7552FF07B}" srcOrd="0" destOrd="0" presId="urn:microsoft.com/office/officeart/2005/8/layout/vList2"/>
    <dgm:cxn modelId="{8B3B5339-BF14-4F9A-B82E-F1C7E7DB9865}" type="presOf" srcId="{BAA3DB9A-F2B7-4BB9-9592-A2D941D3F6A5}" destId="{7F06439A-05A9-4CDF-B269-630B4988CED2}" srcOrd="0" destOrd="0" presId="urn:microsoft.com/office/officeart/2005/8/layout/vList2"/>
    <dgm:cxn modelId="{8DF55598-8077-4A88-A081-1C5A018E0325}" srcId="{BAA3DB9A-F2B7-4BB9-9592-A2D941D3F6A5}" destId="{B06C2180-C0F1-41B9-A1A8-F45131311D3E}" srcOrd="9" destOrd="0" parTransId="{5A100804-46F0-40B1-AA36-289626184F5C}" sibTransId="{7AECDBC1-B200-4E32-A7F1-D4A306C1A0D6}"/>
    <dgm:cxn modelId="{7DD35105-B8B3-44B9-B5D2-B74A3DAD917A}" srcId="{BAA3DB9A-F2B7-4BB9-9592-A2D941D3F6A5}" destId="{E7F37938-A5B5-43FB-9358-D64B9A5B0B5A}" srcOrd="10" destOrd="0" parTransId="{AF2F96BA-0BD5-447E-95CA-9FDD60B05ED4}" sibTransId="{A3694D06-66EC-4E4E-A436-D0A7623A3466}"/>
    <dgm:cxn modelId="{545F7196-DDDA-4471-85CF-C4CC4B767A60}" type="presOf" srcId="{12233024-ED80-4ED4-8166-8BFE7ED2627B}" destId="{92E000FD-5F53-4B82-B7F6-F7F75E14EA20}" srcOrd="0" destOrd="0" presId="urn:microsoft.com/office/officeart/2005/8/layout/vList2"/>
    <dgm:cxn modelId="{8A82DCC5-AEFB-4977-B304-7EAC9CF6A802}" srcId="{BAA3DB9A-F2B7-4BB9-9592-A2D941D3F6A5}" destId="{CBA7B395-71E6-4A32-B450-A7410BD5697A}" srcOrd="0" destOrd="0" parTransId="{2678A44D-EEBB-41DD-A80B-B32AB0E3307A}" sibTransId="{201992B9-84AB-40EA-ABA9-70E4A9E6C837}"/>
    <dgm:cxn modelId="{E87B7196-6B66-4EBC-A885-A6CA55AE6511}" type="presOf" srcId="{86553A83-2232-4FDB-BB46-1A6D0E0D8619}" destId="{5F0F01D7-3509-4162-AC15-BFBCF17E5826}" srcOrd="0" destOrd="0" presId="urn:microsoft.com/office/officeart/2005/8/layout/vList2"/>
    <dgm:cxn modelId="{C483BA01-8D04-42C4-89E1-AAAF96CC9DE8}" srcId="{BAA3DB9A-F2B7-4BB9-9592-A2D941D3F6A5}" destId="{E47334BF-354F-4465-8622-4C3A94AA2A2B}" srcOrd="12" destOrd="0" parTransId="{A53617AD-B108-4715-A97B-E8357801FCFF}" sibTransId="{44590359-DBCD-4E84-9CE1-EC1ABEA7E078}"/>
    <dgm:cxn modelId="{7E3A9EEC-F217-43F8-BBC0-E5384CAE56A6}" srcId="{BAA3DB9A-F2B7-4BB9-9592-A2D941D3F6A5}" destId="{BD78CCDE-8AC4-4B1C-9922-80AC51D79B09}" srcOrd="4" destOrd="0" parTransId="{AB57BBE6-FD94-4DFF-AE7C-8328FC7EECD8}" sibTransId="{37A038FC-C022-4B3A-A6AD-3B1599456617}"/>
    <dgm:cxn modelId="{E585944C-4C98-4C00-B2A6-1D5EB79346F4}" srcId="{BAA3DB9A-F2B7-4BB9-9592-A2D941D3F6A5}" destId="{D8306CE7-A8DD-4FA9-921A-971488821BA4}" srcOrd="2" destOrd="0" parTransId="{C607B37D-75FD-4868-B8EC-5ED5A03B88F3}" sibTransId="{5B05FC5C-2A50-4967-8CD8-940FD94A2571}"/>
    <dgm:cxn modelId="{44CC42A2-4D24-4EF4-8D94-DEAC6AF1A1EE}" type="presOf" srcId="{E7F37938-A5B5-43FB-9358-D64B9A5B0B5A}" destId="{1AB898C2-5937-442C-A082-8C23C38F5D24}" srcOrd="0" destOrd="0" presId="urn:microsoft.com/office/officeart/2005/8/layout/vList2"/>
    <dgm:cxn modelId="{03FD12B2-E525-4A4E-8542-A37BF7AF8EC8}" srcId="{BAA3DB9A-F2B7-4BB9-9592-A2D941D3F6A5}" destId="{14A6DAAF-30FC-42A8-915F-B0467BAA2BB0}" srcOrd="1" destOrd="0" parTransId="{CF565A4D-21C6-45CF-A4D4-68F89A182EF6}" sibTransId="{BD138A2B-CA4F-4C25-8304-70A69AD4B39C}"/>
    <dgm:cxn modelId="{A59F2387-3EF9-41D7-8CF7-99A01D807F2E}" type="presOf" srcId="{E47334BF-354F-4465-8622-4C3A94AA2A2B}" destId="{EF01BEE7-E4DC-40B1-B4B2-1C720288E21C}" srcOrd="0" destOrd="0" presId="urn:microsoft.com/office/officeart/2005/8/layout/vList2"/>
    <dgm:cxn modelId="{C35C72AE-26A0-4B86-AC31-897CB8969C75}" type="presOf" srcId="{B06C2180-C0F1-41B9-A1A8-F45131311D3E}" destId="{C2C88AD8-F17D-47EF-B4F4-D3197D7F1DD9}" srcOrd="0" destOrd="0" presId="urn:microsoft.com/office/officeart/2005/8/layout/vList2"/>
    <dgm:cxn modelId="{125561BE-1EEC-4FF2-87D4-E8C7AC99159D}" srcId="{BAA3DB9A-F2B7-4BB9-9592-A2D941D3F6A5}" destId="{86553A83-2232-4FDB-BB46-1A6D0E0D8619}" srcOrd="8" destOrd="0" parTransId="{FFC32D27-7101-44A2-B639-365C0741B319}" sibTransId="{E5F95B27-B4F3-4BF4-8A2A-CFAE6F8E8BE4}"/>
    <dgm:cxn modelId="{B86F3D7F-2BCE-4164-A40A-BD368E8ACE68}" type="presOf" srcId="{D8306CE7-A8DD-4FA9-921A-971488821BA4}" destId="{D24187AA-9CF1-4A13-878F-25C47F74E9D5}" srcOrd="0" destOrd="0" presId="urn:microsoft.com/office/officeart/2005/8/layout/vList2"/>
    <dgm:cxn modelId="{95D0916E-CF8E-4D6B-9C25-BD8035774302}" type="presOf" srcId="{3219C8DE-4C29-4E99-8F39-5B19DCD45690}" destId="{B771F7F5-FBE3-4213-BD80-50CF0C8165BA}" srcOrd="0" destOrd="0" presId="urn:microsoft.com/office/officeart/2005/8/layout/vList2"/>
    <dgm:cxn modelId="{E00BCADC-DF42-442C-8408-816EBCA28830}" type="presOf" srcId="{F5B26BB6-1230-4C80-81ED-C2CAE81932B8}" destId="{DBFC9C2E-CA61-4B56-920F-A171515107AB}" srcOrd="0" destOrd="0" presId="urn:microsoft.com/office/officeart/2005/8/layout/vList2"/>
    <dgm:cxn modelId="{06323BDF-E656-442D-B657-50C03FD32947}" srcId="{BAA3DB9A-F2B7-4BB9-9592-A2D941D3F6A5}" destId="{BB5A0701-CAFC-411F-9F13-2B98F9DD18C8}" srcOrd="6" destOrd="0" parTransId="{3122289E-7E05-4851-B70E-86E4A5E263C4}" sibTransId="{F0E9ABF7-1DB2-426B-AFF7-A8882BCAA3C4}"/>
    <dgm:cxn modelId="{DFD32DB7-A0A1-4F6F-907D-3564E38B5026}" type="presOf" srcId="{BB5A0701-CAFC-411F-9F13-2B98F9DD18C8}" destId="{651845D9-4EB0-4BDE-B757-B34E28D1D7AD}" srcOrd="0" destOrd="0" presId="urn:microsoft.com/office/officeart/2005/8/layout/vList2"/>
    <dgm:cxn modelId="{6E940B98-F8F9-4CAB-8E8E-626A5C6E999E}" srcId="{BAA3DB9A-F2B7-4BB9-9592-A2D941D3F6A5}" destId="{3219C8DE-4C29-4E99-8F39-5B19DCD45690}" srcOrd="7" destOrd="0" parTransId="{1E3EBC6A-8661-477B-ADA8-FE4E2D673275}" sibTransId="{92E2AA30-B800-42A0-8AF3-3D393BF8B212}"/>
    <dgm:cxn modelId="{315CDC7E-2D1C-49E5-8FF0-5D9F46A8339F}" type="presOf" srcId="{6864117F-27C6-4331-B7A6-5B29BEC349CB}" destId="{45258D98-DF9F-40AA-81BE-5AF14B47E4C5}" srcOrd="0" destOrd="0" presId="urn:microsoft.com/office/officeart/2005/8/layout/vList2"/>
    <dgm:cxn modelId="{4AEAB1F6-AC3B-4AFF-8036-5D92FCEB3E2A}" type="presParOf" srcId="{7F06439A-05A9-4CDF-B269-630B4988CED2}" destId="{841CCE9E-2D6C-4D29-B11E-663B78D01FB8}" srcOrd="0" destOrd="0" presId="urn:microsoft.com/office/officeart/2005/8/layout/vList2"/>
    <dgm:cxn modelId="{B6107B97-7C96-45FE-8AFD-08D4DFF765B0}" type="presParOf" srcId="{7F06439A-05A9-4CDF-B269-630B4988CED2}" destId="{0FF7E81C-D786-4123-AA98-A12DEF5CD93C}" srcOrd="1" destOrd="0" presId="urn:microsoft.com/office/officeart/2005/8/layout/vList2"/>
    <dgm:cxn modelId="{6288CEBF-1E82-4C37-991D-E98A92589344}" type="presParOf" srcId="{7F06439A-05A9-4CDF-B269-630B4988CED2}" destId="{248D923F-B5B0-46BF-B2EE-88E7552FF07B}" srcOrd="2" destOrd="0" presId="urn:microsoft.com/office/officeart/2005/8/layout/vList2"/>
    <dgm:cxn modelId="{4730DF12-8E3E-4AE7-9E0C-99FA55F3BFD7}" type="presParOf" srcId="{7F06439A-05A9-4CDF-B269-630B4988CED2}" destId="{5994F759-9532-4E01-9EE1-8B30CE7FEFE0}" srcOrd="3" destOrd="0" presId="urn:microsoft.com/office/officeart/2005/8/layout/vList2"/>
    <dgm:cxn modelId="{EFA5E6DB-68A7-4275-8470-D78F166B97EE}" type="presParOf" srcId="{7F06439A-05A9-4CDF-B269-630B4988CED2}" destId="{D24187AA-9CF1-4A13-878F-25C47F74E9D5}" srcOrd="4" destOrd="0" presId="urn:microsoft.com/office/officeart/2005/8/layout/vList2"/>
    <dgm:cxn modelId="{28CDE2BB-AEC5-49E9-875A-50BFEE7D786B}" type="presParOf" srcId="{7F06439A-05A9-4CDF-B269-630B4988CED2}" destId="{919B8F32-88FA-49E7-A11E-8763EA54F4F0}" srcOrd="5" destOrd="0" presId="urn:microsoft.com/office/officeart/2005/8/layout/vList2"/>
    <dgm:cxn modelId="{46654985-DACF-4389-9868-00BBD17C233B}" type="presParOf" srcId="{7F06439A-05A9-4CDF-B269-630B4988CED2}" destId="{DBFC9C2E-CA61-4B56-920F-A171515107AB}" srcOrd="6" destOrd="0" presId="urn:microsoft.com/office/officeart/2005/8/layout/vList2"/>
    <dgm:cxn modelId="{9341169E-0C20-4305-B525-CE4F506C8DB2}" type="presParOf" srcId="{7F06439A-05A9-4CDF-B269-630B4988CED2}" destId="{6B2FF1A6-4DB6-43B2-8637-A5545ECF5EC2}" srcOrd="7" destOrd="0" presId="urn:microsoft.com/office/officeart/2005/8/layout/vList2"/>
    <dgm:cxn modelId="{6FAB14A0-262B-403B-BDA4-898B2949D5FE}" type="presParOf" srcId="{7F06439A-05A9-4CDF-B269-630B4988CED2}" destId="{3D1E4E7F-0588-490B-B521-4DF340E8FD9D}" srcOrd="8" destOrd="0" presId="urn:microsoft.com/office/officeart/2005/8/layout/vList2"/>
    <dgm:cxn modelId="{6A0AEA3B-389F-4EDF-98D1-407FCF796071}" type="presParOf" srcId="{7F06439A-05A9-4CDF-B269-630B4988CED2}" destId="{09876E68-AB6E-40CC-B78D-6D003C0C5AC0}" srcOrd="9" destOrd="0" presId="urn:microsoft.com/office/officeart/2005/8/layout/vList2"/>
    <dgm:cxn modelId="{6B6EF24B-FD3F-4BE9-BD59-A1C93B78C087}" type="presParOf" srcId="{7F06439A-05A9-4CDF-B269-630B4988CED2}" destId="{92E000FD-5F53-4B82-B7F6-F7F75E14EA20}" srcOrd="10" destOrd="0" presId="urn:microsoft.com/office/officeart/2005/8/layout/vList2"/>
    <dgm:cxn modelId="{041F4AE0-5A9E-493E-BCA6-3C1E940969D0}" type="presParOf" srcId="{7F06439A-05A9-4CDF-B269-630B4988CED2}" destId="{F9638DBF-8CC3-491C-AFE7-306F024BD6ED}" srcOrd="11" destOrd="0" presId="urn:microsoft.com/office/officeart/2005/8/layout/vList2"/>
    <dgm:cxn modelId="{E117A1E7-85B5-4171-AA1B-517BD009497B}" type="presParOf" srcId="{7F06439A-05A9-4CDF-B269-630B4988CED2}" destId="{651845D9-4EB0-4BDE-B757-B34E28D1D7AD}" srcOrd="12" destOrd="0" presId="urn:microsoft.com/office/officeart/2005/8/layout/vList2"/>
    <dgm:cxn modelId="{DCEB977E-2A6A-4B6E-BD80-CFC1EEE596FF}" type="presParOf" srcId="{7F06439A-05A9-4CDF-B269-630B4988CED2}" destId="{8D7F6C46-B94F-41DC-A227-5D72B4EF4B60}" srcOrd="13" destOrd="0" presId="urn:microsoft.com/office/officeart/2005/8/layout/vList2"/>
    <dgm:cxn modelId="{C73E9409-2C29-4BD9-B0BA-71B7B38495B0}" type="presParOf" srcId="{7F06439A-05A9-4CDF-B269-630B4988CED2}" destId="{B771F7F5-FBE3-4213-BD80-50CF0C8165BA}" srcOrd="14" destOrd="0" presId="urn:microsoft.com/office/officeart/2005/8/layout/vList2"/>
    <dgm:cxn modelId="{CE5194F3-A114-49A8-A022-7F0083D6ABA8}" type="presParOf" srcId="{7F06439A-05A9-4CDF-B269-630B4988CED2}" destId="{E18FE1EF-0F8D-4070-9311-32781B5ED2F7}" srcOrd="15" destOrd="0" presId="urn:microsoft.com/office/officeart/2005/8/layout/vList2"/>
    <dgm:cxn modelId="{EA1530A0-BA39-4C6C-8221-383945ECC10C}" type="presParOf" srcId="{7F06439A-05A9-4CDF-B269-630B4988CED2}" destId="{5F0F01D7-3509-4162-AC15-BFBCF17E5826}" srcOrd="16" destOrd="0" presId="urn:microsoft.com/office/officeart/2005/8/layout/vList2"/>
    <dgm:cxn modelId="{3FDA0658-0504-4750-9A0E-B503DB5CBC5E}" type="presParOf" srcId="{7F06439A-05A9-4CDF-B269-630B4988CED2}" destId="{E1542129-9384-4902-862B-0682BB11E327}" srcOrd="17" destOrd="0" presId="urn:microsoft.com/office/officeart/2005/8/layout/vList2"/>
    <dgm:cxn modelId="{BCE05204-ECD2-485E-9CF4-EDDE3CBBA1F3}" type="presParOf" srcId="{7F06439A-05A9-4CDF-B269-630B4988CED2}" destId="{C2C88AD8-F17D-47EF-B4F4-D3197D7F1DD9}" srcOrd="18" destOrd="0" presId="urn:microsoft.com/office/officeart/2005/8/layout/vList2"/>
    <dgm:cxn modelId="{7AA2488E-D242-4CA5-90D6-51AB06309446}" type="presParOf" srcId="{7F06439A-05A9-4CDF-B269-630B4988CED2}" destId="{B377CE05-D358-4C65-90AE-5BFD6E363188}" srcOrd="19" destOrd="0" presId="urn:microsoft.com/office/officeart/2005/8/layout/vList2"/>
    <dgm:cxn modelId="{B5AA1CAB-D691-435D-8111-30E72CEE9791}" type="presParOf" srcId="{7F06439A-05A9-4CDF-B269-630B4988CED2}" destId="{1AB898C2-5937-442C-A082-8C23C38F5D24}" srcOrd="20" destOrd="0" presId="urn:microsoft.com/office/officeart/2005/8/layout/vList2"/>
    <dgm:cxn modelId="{D66147AE-9CC6-43FC-AB5B-52689A1404F3}" type="presParOf" srcId="{7F06439A-05A9-4CDF-B269-630B4988CED2}" destId="{BBED6A77-F413-4DF3-81CD-214B5537BDD9}" srcOrd="21" destOrd="0" presId="urn:microsoft.com/office/officeart/2005/8/layout/vList2"/>
    <dgm:cxn modelId="{74706541-813E-4BCA-AD54-574958EF6068}" type="presParOf" srcId="{7F06439A-05A9-4CDF-B269-630B4988CED2}" destId="{45258D98-DF9F-40AA-81BE-5AF14B47E4C5}" srcOrd="22" destOrd="0" presId="urn:microsoft.com/office/officeart/2005/8/layout/vList2"/>
    <dgm:cxn modelId="{6D9FC807-5491-4C59-95B7-ABE4216AEC88}" type="presParOf" srcId="{7F06439A-05A9-4CDF-B269-630B4988CED2}" destId="{E897CAF6-5F70-4A08-A484-CBF7182D5D39}" srcOrd="23" destOrd="0" presId="urn:microsoft.com/office/officeart/2005/8/layout/vList2"/>
    <dgm:cxn modelId="{A4FEDA6A-B76F-4936-BF92-CEB587EACB43}" type="presParOf" srcId="{7F06439A-05A9-4CDF-B269-630B4988CED2}" destId="{EF01BEE7-E4DC-40B1-B4B2-1C720288E21C}" srcOrd="2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A3DB9A-F2B7-4BB9-9592-A2D941D3F6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A7B395-71E6-4A32-B450-A7410BD5697A}">
      <dgm:prSet custT="1"/>
      <dgm:spPr/>
      <dgm:t>
        <a:bodyPr/>
        <a:lstStyle/>
        <a:p>
          <a:pPr rtl="0"/>
          <a:r>
            <a:rPr lang="en-ZA" sz="1600" b="1" dirty="0" smtClean="0"/>
            <a:t>MOBILE PLANT</a:t>
          </a:r>
          <a:endParaRPr lang="en-US" sz="1600" dirty="0"/>
        </a:p>
      </dgm:t>
    </dgm:pt>
    <dgm:pt modelId="{2678A44D-EEBB-41DD-A80B-B32AB0E3307A}" type="parTrans" cxnId="{8A82DCC5-AEFB-4977-B304-7EAC9CF6A802}">
      <dgm:prSet/>
      <dgm:spPr/>
      <dgm:t>
        <a:bodyPr/>
        <a:lstStyle/>
        <a:p>
          <a:endParaRPr lang="en-US" sz="1600"/>
        </a:p>
      </dgm:t>
    </dgm:pt>
    <dgm:pt modelId="{201992B9-84AB-40EA-ABA9-70E4A9E6C837}" type="sibTrans" cxnId="{8A82DCC5-AEFB-4977-B304-7EAC9CF6A802}">
      <dgm:prSet/>
      <dgm:spPr/>
      <dgm:t>
        <a:bodyPr/>
        <a:lstStyle/>
        <a:p>
          <a:endParaRPr lang="en-US" sz="1600"/>
        </a:p>
      </dgm:t>
    </dgm:pt>
    <dgm:pt modelId="{14A6DAAF-30FC-42A8-915F-B0467BAA2BB0}">
      <dgm:prSet custT="1"/>
      <dgm:spPr/>
      <dgm:t>
        <a:bodyPr/>
        <a:lstStyle/>
        <a:p>
          <a:pPr rtl="0"/>
          <a:endParaRPr lang="en-ZA" sz="1600" b="1" dirty="0"/>
        </a:p>
      </dgm:t>
    </dgm:pt>
    <dgm:pt modelId="{CF565A4D-21C6-45CF-A4D4-68F89A182EF6}" type="parTrans" cxnId="{03FD12B2-E525-4A4E-8542-A37BF7AF8EC8}">
      <dgm:prSet/>
      <dgm:spPr/>
      <dgm:t>
        <a:bodyPr/>
        <a:lstStyle/>
        <a:p>
          <a:endParaRPr lang="en-US" sz="1600"/>
        </a:p>
      </dgm:t>
    </dgm:pt>
    <dgm:pt modelId="{BD138A2B-CA4F-4C25-8304-70A69AD4B39C}" type="sibTrans" cxnId="{03FD12B2-E525-4A4E-8542-A37BF7AF8EC8}">
      <dgm:prSet/>
      <dgm:spPr/>
      <dgm:t>
        <a:bodyPr/>
        <a:lstStyle/>
        <a:p>
          <a:endParaRPr lang="en-US" sz="1600"/>
        </a:p>
      </dgm:t>
    </dgm:pt>
    <dgm:pt modelId="{D8306CE7-A8DD-4FA9-921A-971488821BA4}">
      <dgm:prSet custT="1"/>
      <dgm:spPr/>
      <dgm:t>
        <a:bodyPr/>
        <a:lstStyle/>
        <a:p>
          <a:pPr rtl="0"/>
          <a:r>
            <a:rPr lang="en-ZA" sz="1600" b="1" dirty="0" smtClean="0"/>
            <a:t>   Loader’s</a:t>
          </a:r>
          <a:endParaRPr lang="en-US" sz="1600" dirty="0"/>
        </a:p>
      </dgm:t>
    </dgm:pt>
    <dgm:pt modelId="{C607B37D-75FD-4868-B8EC-5ED5A03B88F3}" type="parTrans" cxnId="{E585944C-4C98-4C00-B2A6-1D5EB79346F4}">
      <dgm:prSet/>
      <dgm:spPr/>
      <dgm:t>
        <a:bodyPr/>
        <a:lstStyle/>
        <a:p>
          <a:endParaRPr lang="en-US" sz="1600"/>
        </a:p>
      </dgm:t>
    </dgm:pt>
    <dgm:pt modelId="{5B05FC5C-2A50-4967-8CD8-940FD94A2571}" type="sibTrans" cxnId="{E585944C-4C98-4C00-B2A6-1D5EB79346F4}">
      <dgm:prSet/>
      <dgm:spPr/>
      <dgm:t>
        <a:bodyPr/>
        <a:lstStyle/>
        <a:p>
          <a:endParaRPr lang="en-US" sz="1600"/>
        </a:p>
      </dgm:t>
    </dgm:pt>
    <dgm:pt modelId="{F5B26BB6-1230-4C80-81ED-C2CAE81932B8}">
      <dgm:prSet custT="1"/>
      <dgm:spPr/>
      <dgm:t>
        <a:bodyPr/>
        <a:lstStyle/>
        <a:p>
          <a:pPr rtl="0"/>
          <a:endParaRPr lang="en-ZA" sz="1600" b="1" dirty="0"/>
        </a:p>
      </dgm:t>
    </dgm:pt>
    <dgm:pt modelId="{395DC21B-D2FF-4837-955D-35ADACAB1C9F}" type="parTrans" cxnId="{BAC9F12D-9B79-4C0D-B910-559ED94C84AC}">
      <dgm:prSet/>
      <dgm:spPr/>
      <dgm:t>
        <a:bodyPr/>
        <a:lstStyle/>
        <a:p>
          <a:endParaRPr lang="en-US" sz="1600"/>
        </a:p>
      </dgm:t>
    </dgm:pt>
    <dgm:pt modelId="{115A1298-E46E-4DD8-8A0F-080A1DBA59CF}" type="sibTrans" cxnId="{BAC9F12D-9B79-4C0D-B910-559ED94C84AC}">
      <dgm:prSet/>
      <dgm:spPr/>
      <dgm:t>
        <a:bodyPr/>
        <a:lstStyle/>
        <a:p>
          <a:endParaRPr lang="en-US" sz="1600"/>
        </a:p>
      </dgm:t>
    </dgm:pt>
    <dgm:pt modelId="{BD78CCDE-8AC4-4B1C-9922-80AC51D79B09}">
      <dgm:prSet custT="1"/>
      <dgm:spPr/>
      <dgm:t>
        <a:bodyPr/>
        <a:lstStyle/>
        <a:p>
          <a:pPr rtl="0"/>
          <a:r>
            <a:rPr lang="en-ZA" sz="1600" b="1" dirty="0" smtClean="0"/>
            <a:t>   Dump trucks</a:t>
          </a:r>
          <a:endParaRPr lang="en-US" sz="1600" dirty="0"/>
        </a:p>
      </dgm:t>
    </dgm:pt>
    <dgm:pt modelId="{AB57BBE6-FD94-4DFF-AE7C-8328FC7EECD8}" type="parTrans" cxnId="{7E3A9EEC-F217-43F8-BBC0-E5384CAE56A6}">
      <dgm:prSet/>
      <dgm:spPr/>
      <dgm:t>
        <a:bodyPr/>
        <a:lstStyle/>
        <a:p>
          <a:endParaRPr lang="en-US" sz="1600"/>
        </a:p>
      </dgm:t>
    </dgm:pt>
    <dgm:pt modelId="{37A038FC-C022-4B3A-A6AD-3B1599456617}" type="sibTrans" cxnId="{7E3A9EEC-F217-43F8-BBC0-E5384CAE56A6}">
      <dgm:prSet/>
      <dgm:spPr/>
      <dgm:t>
        <a:bodyPr/>
        <a:lstStyle/>
        <a:p>
          <a:endParaRPr lang="en-US" sz="1600"/>
        </a:p>
      </dgm:t>
    </dgm:pt>
    <dgm:pt modelId="{12233024-ED80-4ED4-8166-8BFE7ED2627B}">
      <dgm:prSet custT="1"/>
      <dgm:spPr/>
      <dgm:t>
        <a:bodyPr/>
        <a:lstStyle/>
        <a:p>
          <a:pPr rtl="0"/>
          <a:endParaRPr lang="en-ZA" sz="1600" b="1" dirty="0"/>
        </a:p>
      </dgm:t>
    </dgm:pt>
    <dgm:pt modelId="{312D8DB4-9B7A-4E9A-8E0C-93FF8345A7A4}" type="parTrans" cxnId="{B6B81115-4DDC-4125-B833-3F6478C13EDF}">
      <dgm:prSet/>
      <dgm:spPr/>
      <dgm:t>
        <a:bodyPr/>
        <a:lstStyle/>
        <a:p>
          <a:endParaRPr lang="en-US" sz="1600"/>
        </a:p>
      </dgm:t>
    </dgm:pt>
    <dgm:pt modelId="{F3DE01B1-DF06-486E-B36B-FE07650E6746}" type="sibTrans" cxnId="{B6B81115-4DDC-4125-B833-3F6478C13EDF}">
      <dgm:prSet/>
      <dgm:spPr/>
      <dgm:t>
        <a:bodyPr/>
        <a:lstStyle/>
        <a:p>
          <a:endParaRPr lang="en-US" sz="1600"/>
        </a:p>
      </dgm:t>
    </dgm:pt>
    <dgm:pt modelId="{BB5A0701-CAFC-411F-9F13-2B98F9DD18C8}">
      <dgm:prSet custT="1"/>
      <dgm:spPr/>
      <dgm:t>
        <a:bodyPr/>
        <a:lstStyle/>
        <a:p>
          <a:pPr rtl="0"/>
          <a:r>
            <a:rPr lang="en-ZA" sz="1600" b="1" dirty="0" smtClean="0"/>
            <a:t>   Drill rigs</a:t>
          </a:r>
          <a:endParaRPr lang="en-US" sz="1600" dirty="0"/>
        </a:p>
      </dgm:t>
    </dgm:pt>
    <dgm:pt modelId="{3122289E-7E05-4851-B70E-86E4A5E263C4}" type="parTrans" cxnId="{06323BDF-E656-442D-B657-50C03FD32947}">
      <dgm:prSet/>
      <dgm:spPr/>
      <dgm:t>
        <a:bodyPr/>
        <a:lstStyle/>
        <a:p>
          <a:endParaRPr lang="en-US" sz="1600"/>
        </a:p>
      </dgm:t>
    </dgm:pt>
    <dgm:pt modelId="{F0E9ABF7-1DB2-426B-AFF7-A8882BCAA3C4}" type="sibTrans" cxnId="{06323BDF-E656-442D-B657-50C03FD32947}">
      <dgm:prSet/>
      <dgm:spPr/>
      <dgm:t>
        <a:bodyPr/>
        <a:lstStyle/>
        <a:p>
          <a:endParaRPr lang="en-US" sz="1600"/>
        </a:p>
      </dgm:t>
    </dgm:pt>
    <dgm:pt modelId="{3219C8DE-4C29-4E99-8F39-5B19DCD45690}">
      <dgm:prSet custT="1"/>
      <dgm:spPr/>
      <dgm:t>
        <a:bodyPr/>
        <a:lstStyle/>
        <a:p>
          <a:pPr rtl="0"/>
          <a:endParaRPr lang="en-ZA" sz="1600" b="1" dirty="0"/>
        </a:p>
      </dgm:t>
    </dgm:pt>
    <dgm:pt modelId="{1E3EBC6A-8661-477B-ADA8-FE4E2D673275}" type="parTrans" cxnId="{6E940B98-F8F9-4CAB-8E8E-626A5C6E999E}">
      <dgm:prSet/>
      <dgm:spPr/>
      <dgm:t>
        <a:bodyPr/>
        <a:lstStyle/>
        <a:p>
          <a:endParaRPr lang="en-US" sz="1600"/>
        </a:p>
      </dgm:t>
    </dgm:pt>
    <dgm:pt modelId="{92E2AA30-B800-42A0-8AF3-3D393BF8B212}" type="sibTrans" cxnId="{6E940B98-F8F9-4CAB-8E8E-626A5C6E999E}">
      <dgm:prSet/>
      <dgm:spPr/>
      <dgm:t>
        <a:bodyPr/>
        <a:lstStyle/>
        <a:p>
          <a:endParaRPr lang="en-US" sz="1600"/>
        </a:p>
      </dgm:t>
    </dgm:pt>
    <dgm:pt modelId="{86553A83-2232-4FDB-BB46-1A6D0E0D8619}">
      <dgm:prSet custT="1"/>
      <dgm:spPr/>
      <dgm:t>
        <a:bodyPr/>
        <a:lstStyle/>
        <a:p>
          <a:pPr rtl="0"/>
          <a:r>
            <a:rPr lang="en-ZA" sz="1600" b="1" dirty="0" smtClean="0"/>
            <a:t>   Other off road</a:t>
          </a:r>
          <a:endParaRPr lang="en-US" sz="1600" dirty="0"/>
        </a:p>
      </dgm:t>
    </dgm:pt>
    <dgm:pt modelId="{FFC32D27-7101-44A2-B639-365C0741B319}" type="parTrans" cxnId="{125561BE-1EEC-4FF2-87D4-E8C7AC99159D}">
      <dgm:prSet/>
      <dgm:spPr/>
      <dgm:t>
        <a:bodyPr/>
        <a:lstStyle/>
        <a:p>
          <a:endParaRPr lang="en-US" sz="1600"/>
        </a:p>
      </dgm:t>
    </dgm:pt>
    <dgm:pt modelId="{E5F95B27-B4F3-4BF4-8A2A-CFAE6F8E8BE4}" type="sibTrans" cxnId="{125561BE-1EEC-4FF2-87D4-E8C7AC99159D}">
      <dgm:prSet/>
      <dgm:spPr/>
      <dgm:t>
        <a:bodyPr/>
        <a:lstStyle/>
        <a:p>
          <a:endParaRPr lang="en-US" sz="1600"/>
        </a:p>
      </dgm:t>
    </dgm:pt>
    <dgm:pt modelId="{B06C2180-C0F1-41B9-A1A8-F45131311D3E}">
      <dgm:prSet custT="1"/>
      <dgm:spPr/>
      <dgm:t>
        <a:bodyPr/>
        <a:lstStyle/>
        <a:p>
          <a:pPr rtl="0"/>
          <a:endParaRPr lang="en-ZA" sz="1600" b="1" dirty="0"/>
        </a:p>
      </dgm:t>
    </dgm:pt>
    <dgm:pt modelId="{5A100804-46F0-40B1-AA36-289626184F5C}" type="parTrans" cxnId="{8DF55598-8077-4A88-A081-1C5A018E0325}">
      <dgm:prSet/>
      <dgm:spPr/>
      <dgm:t>
        <a:bodyPr/>
        <a:lstStyle/>
        <a:p>
          <a:endParaRPr lang="en-US" sz="1600"/>
        </a:p>
      </dgm:t>
    </dgm:pt>
    <dgm:pt modelId="{7AECDBC1-B200-4E32-A7F1-D4A306C1A0D6}" type="sibTrans" cxnId="{8DF55598-8077-4A88-A081-1C5A018E0325}">
      <dgm:prSet/>
      <dgm:spPr/>
      <dgm:t>
        <a:bodyPr/>
        <a:lstStyle/>
        <a:p>
          <a:endParaRPr lang="en-US" sz="1600"/>
        </a:p>
      </dgm:t>
    </dgm:pt>
    <dgm:pt modelId="{E7F37938-A5B5-43FB-9358-D64B9A5B0B5A}">
      <dgm:prSet custT="1"/>
      <dgm:spPr/>
      <dgm:t>
        <a:bodyPr/>
        <a:lstStyle/>
        <a:p>
          <a:pPr rtl="0"/>
          <a:r>
            <a:rPr lang="en-ZA" sz="1600" b="1" dirty="0" smtClean="0"/>
            <a:t>   LDV’s</a:t>
          </a:r>
          <a:endParaRPr lang="en-US" sz="1600" dirty="0"/>
        </a:p>
      </dgm:t>
    </dgm:pt>
    <dgm:pt modelId="{AF2F96BA-0BD5-447E-95CA-9FDD60B05ED4}" type="parTrans" cxnId="{7DD35105-B8B3-44B9-B5D2-B74A3DAD917A}">
      <dgm:prSet/>
      <dgm:spPr/>
      <dgm:t>
        <a:bodyPr/>
        <a:lstStyle/>
        <a:p>
          <a:endParaRPr lang="en-US" sz="1600"/>
        </a:p>
      </dgm:t>
    </dgm:pt>
    <dgm:pt modelId="{A3694D06-66EC-4E4E-A436-D0A7623A3466}" type="sibTrans" cxnId="{7DD35105-B8B3-44B9-B5D2-B74A3DAD917A}">
      <dgm:prSet/>
      <dgm:spPr/>
      <dgm:t>
        <a:bodyPr/>
        <a:lstStyle/>
        <a:p>
          <a:endParaRPr lang="en-US" sz="1600"/>
        </a:p>
      </dgm:t>
    </dgm:pt>
    <dgm:pt modelId="{6864117F-27C6-4331-B7A6-5B29BEC349CB}">
      <dgm:prSet custT="1"/>
      <dgm:spPr/>
      <dgm:t>
        <a:bodyPr/>
        <a:lstStyle/>
        <a:p>
          <a:pPr rtl="0"/>
          <a:endParaRPr lang="en-ZA" sz="1600" b="1" dirty="0"/>
        </a:p>
      </dgm:t>
    </dgm:pt>
    <dgm:pt modelId="{C75CCC63-60E0-4A3D-BA52-CA078B806084}" type="parTrans" cxnId="{5FD2F28B-ADC4-475A-8DBC-7606017DF913}">
      <dgm:prSet/>
      <dgm:spPr/>
      <dgm:t>
        <a:bodyPr/>
        <a:lstStyle/>
        <a:p>
          <a:endParaRPr lang="en-US" sz="1600"/>
        </a:p>
      </dgm:t>
    </dgm:pt>
    <dgm:pt modelId="{F2FFDACF-D252-4169-8157-E9E9CA9EF158}" type="sibTrans" cxnId="{5FD2F28B-ADC4-475A-8DBC-7606017DF913}">
      <dgm:prSet/>
      <dgm:spPr/>
      <dgm:t>
        <a:bodyPr/>
        <a:lstStyle/>
        <a:p>
          <a:endParaRPr lang="en-US" sz="1600"/>
        </a:p>
      </dgm:t>
    </dgm:pt>
    <dgm:pt modelId="{E47334BF-354F-4465-8622-4C3A94AA2A2B}">
      <dgm:prSet custT="1"/>
      <dgm:spPr/>
      <dgm:t>
        <a:bodyPr/>
        <a:lstStyle/>
        <a:p>
          <a:pPr rtl="0"/>
          <a:r>
            <a:rPr lang="en-ZA" sz="1600" b="1" dirty="0" smtClean="0"/>
            <a:t>   etc</a:t>
          </a:r>
          <a:endParaRPr lang="en-US" sz="1600" dirty="0"/>
        </a:p>
      </dgm:t>
    </dgm:pt>
    <dgm:pt modelId="{A53617AD-B108-4715-A97B-E8357801FCFF}" type="parTrans" cxnId="{C483BA01-8D04-42C4-89E1-AAAF96CC9DE8}">
      <dgm:prSet/>
      <dgm:spPr/>
      <dgm:t>
        <a:bodyPr/>
        <a:lstStyle/>
        <a:p>
          <a:endParaRPr lang="en-US" sz="1600"/>
        </a:p>
      </dgm:t>
    </dgm:pt>
    <dgm:pt modelId="{44590359-DBCD-4E84-9CE1-EC1ABEA7E078}" type="sibTrans" cxnId="{C483BA01-8D04-42C4-89E1-AAAF96CC9DE8}">
      <dgm:prSet/>
      <dgm:spPr/>
      <dgm:t>
        <a:bodyPr/>
        <a:lstStyle/>
        <a:p>
          <a:endParaRPr lang="en-US" sz="1600"/>
        </a:p>
      </dgm:t>
    </dgm:pt>
    <dgm:pt modelId="{7F06439A-05A9-4CDF-B269-630B4988CED2}" type="pres">
      <dgm:prSet presAssocID="{BAA3DB9A-F2B7-4BB9-9592-A2D941D3F6A5}" presName="linear" presStyleCnt="0">
        <dgm:presLayoutVars>
          <dgm:animLvl val="lvl"/>
          <dgm:resizeHandles val="exact"/>
        </dgm:presLayoutVars>
      </dgm:prSet>
      <dgm:spPr/>
      <dgm:t>
        <a:bodyPr/>
        <a:lstStyle/>
        <a:p>
          <a:endParaRPr lang="en-US"/>
        </a:p>
      </dgm:t>
    </dgm:pt>
    <dgm:pt modelId="{841CCE9E-2D6C-4D29-B11E-663B78D01FB8}" type="pres">
      <dgm:prSet presAssocID="{CBA7B395-71E6-4A32-B450-A7410BD5697A}" presName="parentText" presStyleLbl="node1" presStyleIdx="0" presStyleCnt="13">
        <dgm:presLayoutVars>
          <dgm:chMax val="0"/>
          <dgm:bulletEnabled val="1"/>
        </dgm:presLayoutVars>
      </dgm:prSet>
      <dgm:spPr/>
      <dgm:t>
        <a:bodyPr/>
        <a:lstStyle/>
        <a:p>
          <a:endParaRPr lang="en-US"/>
        </a:p>
      </dgm:t>
    </dgm:pt>
    <dgm:pt modelId="{0FF7E81C-D786-4123-AA98-A12DEF5CD93C}" type="pres">
      <dgm:prSet presAssocID="{201992B9-84AB-40EA-ABA9-70E4A9E6C837}" presName="spacer" presStyleCnt="0"/>
      <dgm:spPr/>
    </dgm:pt>
    <dgm:pt modelId="{248D923F-B5B0-46BF-B2EE-88E7552FF07B}" type="pres">
      <dgm:prSet presAssocID="{14A6DAAF-30FC-42A8-915F-B0467BAA2BB0}" presName="parentText" presStyleLbl="node1" presStyleIdx="1" presStyleCnt="13">
        <dgm:presLayoutVars>
          <dgm:chMax val="0"/>
          <dgm:bulletEnabled val="1"/>
        </dgm:presLayoutVars>
      </dgm:prSet>
      <dgm:spPr/>
      <dgm:t>
        <a:bodyPr/>
        <a:lstStyle/>
        <a:p>
          <a:endParaRPr lang="en-US"/>
        </a:p>
      </dgm:t>
    </dgm:pt>
    <dgm:pt modelId="{5994F759-9532-4E01-9EE1-8B30CE7FEFE0}" type="pres">
      <dgm:prSet presAssocID="{BD138A2B-CA4F-4C25-8304-70A69AD4B39C}" presName="spacer" presStyleCnt="0"/>
      <dgm:spPr/>
    </dgm:pt>
    <dgm:pt modelId="{D24187AA-9CF1-4A13-878F-25C47F74E9D5}" type="pres">
      <dgm:prSet presAssocID="{D8306CE7-A8DD-4FA9-921A-971488821BA4}" presName="parentText" presStyleLbl="node1" presStyleIdx="2" presStyleCnt="13">
        <dgm:presLayoutVars>
          <dgm:chMax val="0"/>
          <dgm:bulletEnabled val="1"/>
        </dgm:presLayoutVars>
      </dgm:prSet>
      <dgm:spPr/>
      <dgm:t>
        <a:bodyPr/>
        <a:lstStyle/>
        <a:p>
          <a:endParaRPr lang="en-US"/>
        </a:p>
      </dgm:t>
    </dgm:pt>
    <dgm:pt modelId="{919B8F32-88FA-49E7-A11E-8763EA54F4F0}" type="pres">
      <dgm:prSet presAssocID="{5B05FC5C-2A50-4967-8CD8-940FD94A2571}" presName="spacer" presStyleCnt="0"/>
      <dgm:spPr/>
    </dgm:pt>
    <dgm:pt modelId="{DBFC9C2E-CA61-4B56-920F-A171515107AB}" type="pres">
      <dgm:prSet presAssocID="{F5B26BB6-1230-4C80-81ED-C2CAE81932B8}" presName="parentText" presStyleLbl="node1" presStyleIdx="3" presStyleCnt="13">
        <dgm:presLayoutVars>
          <dgm:chMax val="0"/>
          <dgm:bulletEnabled val="1"/>
        </dgm:presLayoutVars>
      </dgm:prSet>
      <dgm:spPr/>
      <dgm:t>
        <a:bodyPr/>
        <a:lstStyle/>
        <a:p>
          <a:endParaRPr lang="en-US"/>
        </a:p>
      </dgm:t>
    </dgm:pt>
    <dgm:pt modelId="{6B2FF1A6-4DB6-43B2-8637-A5545ECF5EC2}" type="pres">
      <dgm:prSet presAssocID="{115A1298-E46E-4DD8-8A0F-080A1DBA59CF}" presName="spacer" presStyleCnt="0"/>
      <dgm:spPr/>
    </dgm:pt>
    <dgm:pt modelId="{3D1E4E7F-0588-490B-B521-4DF340E8FD9D}" type="pres">
      <dgm:prSet presAssocID="{BD78CCDE-8AC4-4B1C-9922-80AC51D79B09}" presName="parentText" presStyleLbl="node1" presStyleIdx="4" presStyleCnt="13">
        <dgm:presLayoutVars>
          <dgm:chMax val="0"/>
          <dgm:bulletEnabled val="1"/>
        </dgm:presLayoutVars>
      </dgm:prSet>
      <dgm:spPr/>
      <dgm:t>
        <a:bodyPr/>
        <a:lstStyle/>
        <a:p>
          <a:endParaRPr lang="en-US"/>
        </a:p>
      </dgm:t>
    </dgm:pt>
    <dgm:pt modelId="{09876E68-AB6E-40CC-B78D-6D003C0C5AC0}" type="pres">
      <dgm:prSet presAssocID="{37A038FC-C022-4B3A-A6AD-3B1599456617}" presName="spacer" presStyleCnt="0"/>
      <dgm:spPr/>
    </dgm:pt>
    <dgm:pt modelId="{92E000FD-5F53-4B82-B7F6-F7F75E14EA20}" type="pres">
      <dgm:prSet presAssocID="{12233024-ED80-4ED4-8166-8BFE7ED2627B}" presName="parentText" presStyleLbl="node1" presStyleIdx="5" presStyleCnt="13">
        <dgm:presLayoutVars>
          <dgm:chMax val="0"/>
          <dgm:bulletEnabled val="1"/>
        </dgm:presLayoutVars>
      </dgm:prSet>
      <dgm:spPr/>
      <dgm:t>
        <a:bodyPr/>
        <a:lstStyle/>
        <a:p>
          <a:endParaRPr lang="en-US"/>
        </a:p>
      </dgm:t>
    </dgm:pt>
    <dgm:pt modelId="{F9638DBF-8CC3-491C-AFE7-306F024BD6ED}" type="pres">
      <dgm:prSet presAssocID="{F3DE01B1-DF06-486E-B36B-FE07650E6746}" presName="spacer" presStyleCnt="0"/>
      <dgm:spPr/>
    </dgm:pt>
    <dgm:pt modelId="{651845D9-4EB0-4BDE-B757-B34E28D1D7AD}" type="pres">
      <dgm:prSet presAssocID="{BB5A0701-CAFC-411F-9F13-2B98F9DD18C8}" presName="parentText" presStyleLbl="node1" presStyleIdx="6" presStyleCnt="13">
        <dgm:presLayoutVars>
          <dgm:chMax val="0"/>
          <dgm:bulletEnabled val="1"/>
        </dgm:presLayoutVars>
      </dgm:prSet>
      <dgm:spPr/>
      <dgm:t>
        <a:bodyPr/>
        <a:lstStyle/>
        <a:p>
          <a:endParaRPr lang="en-US"/>
        </a:p>
      </dgm:t>
    </dgm:pt>
    <dgm:pt modelId="{8D7F6C46-B94F-41DC-A227-5D72B4EF4B60}" type="pres">
      <dgm:prSet presAssocID="{F0E9ABF7-1DB2-426B-AFF7-A8882BCAA3C4}" presName="spacer" presStyleCnt="0"/>
      <dgm:spPr/>
    </dgm:pt>
    <dgm:pt modelId="{B771F7F5-FBE3-4213-BD80-50CF0C8165BA}" type="pres">
      <dgm:prSet presAssocID="{3219C8DE-4C29-4E99-8F39-5B19DCD45690}" presName="parentText" presStyleLbl="node1" presStyleIdx="7" presStyleCnt="13">
        <dgm:presLayoutVars>
          <dgm:chMax val="0"/>
          <dgm:bulletEnabled val="1"/>
        </dgm:presLayoutVars>
      </dgm:prSet>
      <dgm:spPr/>
      <dgm:t>
        <a:bodyPr/>
        <a:lstStyle/>
        <a:p>
          <a:endParaRPr lang="en-US"/>
        </a:p>
      </dgm:t>
    </dgm:pt>
    <dgm:pt modelId="{E18FE1EF-0F8D-4070-9311-32781B5ED2F7}" type="pres">
      <dgm:prSet presAssocID="{92E2AA30-B800-42A0-8AF3-3D393BF8B212}" presName="spacer" presStyleCnt="0"/>
      <dgm:spPr/>
    </dgm:pt>
    <dgm:pt modelId="{5F0F01D7-3509-4162-AC15-BFBCF17E5826}" type="pres">
      <dgm:prSet presAssocID="{86553A83-2232-4FDB-BB46-1A6D0E0D8619}" presName="parentText" presStyleLbl="node1" presStyleIdx="8" presStyleCnt="13">
        <dgm:presLayoutVars>
          <dgm:chMax val="0"/>
          <dgm:bulletEnabled val="1"/>
        </dgm:presLayoutVars>
      </dgm:prSet>
      <dgm:spPr/>
      <dgm:t>
        <a:bodyPr/>
        <a:lstStyle/>
        <a:p>
          <a:endParaRPr lang="en-US"/>
        </a:p>
      </dgm:t>
    </dgm:pt>
    <dgm:pt modelId="{E1542129-9384-4902-862B-0682BB11E327}" type="pres">
      <dgm:prSet presAssocID="{E5F95B27-B4F3-4BF4-8A2A-CFAE6F8E8BE4}" presName="spacer" presStyleCnt="0"/>
      <dgm:spPr/>
    </dgm:pt>
    <dgm:pt modelId="{C2C88AD8-F17D-47EF-B4F4-D3197D7F1DD9}" type="pres">
      <dgm:prSet presAssocID="{B06C2180-C0F1-41B9-A1A8-F45131311D3E}" presName="parentText" presStyleLbl="node1" presStyleIdx="9" presStyleCnt="13">
        <dgm:presLayoutVars>
          <dgm:chMax val="0"/>
          <dgm:bulletEnabled val="1"/>
        </dgm:presLayoutVars>
      </dgm:prSet>
      <dgm:spPr/>
      <dgm:t>
        <a:bodyPr/>
        <a:lstStyle/>
        <a:p>
          <a:endParaRPr lang="en-US"/>
        </a:p>
      </dgm:t>
    </dgm:pt>
    <dgm:pt modelId="{B377CE05-D358-4C65-90AE-5BFD6E363188}" type="pres">
      <dgm:prSet presAssocID="{7AECDBC1-B200-4E32-A7F1-D4A306C1A0D6}" presName="spacer" presStyleCnt="0"/>
      <dgm:spPr/>
    </dgm:pt>
    <dgm:pt modelId="{1AB898C2-5937-442C-A082-8C23C38F5D24}" type="pres">
      <dgm:prSet presAssocID="{E7F37938-A5B5-43FB-9358-D64B9A5B0B5A}" presName="parentText" presStyleLbl="node1" presStyleIdx="10" presStyleCnt="13">
        <dgm:presLayoutVars>
          <dgm:chMax val="0"/>
          <dgm:bulletEnabled val="1"/>
        </dgm:presLayoutVars>
      </dgm:prSet>
      <dgm:spPr/>
      <dgm:t>
        <a:bodyPr/>
        <a:lstStyle/>
        <a:p>
          <a:endParaRPr lang="en-US"/>
        </a:p>
      </dgm:t>
    </dgm:pt>
    <dgm:pt modelId="{BBED6A77-F413-4DF3-81CD-214B5537BDD9}" type="pres">
      <dgm:prSet presAssocID="{A3694D06-66EC-4E4E-A436-D0A7623A3466}" presName="spacer" presStyleCnt="0"/>
      <dgm:spPr/>
    </dgm:pt>
    <dgm:pt modelId="{45258D98-DF9F-40AA-81BE-5AF14B47E4C5}" type="pres">
      <dgm:prSet presAssocID="{6864117F-27C6-4331-B7A6-5B29BEC349CB}" presName="parentText" presStyleLbl="node1" presStyleIdx="11" presStyleCnt="13">
        <dgm:presLayoutVars>
          <dgm:chMax val="0"/>
          <dgm:bulletEnabled val="1"/>
        </dgm:presLayoutVars>
      </dgm:prSet>
      <dgm:spPr/>
      <dgm:t>
        <a:bodyPr/>
        <a:lstStyle/>
        <a:p>
          <a:endParaRPr lang="en-US"/>
        </a:p>
      </dgm:t>
    </dgm:pt>
    <dgm:pt modelId="{E897CAF6-5F70-4A08-A484-CBF7182D5D39}" type="pres">
      <dgm:prSet presAssocID="{F2FFDACF-D252-4169-8157-E9E9CA9EF158}" presName="spacer" presStyleCnt="0"/>
      <dgm:spPr/>
    </dgm:pt>
    <dgm:pt modelId="{EF01BEE7-E4DC-40B1-B4B2-1C720288E21C}" type="pres">
      <dgm:prSet presAssocID="{E47334BF-354F-4465-8622-4C3A94AA2A2B}" presName="parentText" presStyleLbl="node1" presStyleIdx="12" presStyleCnt="13">
        <dgm:presLayoutVars>
          <dgm:chMax val="0"/>
          <dgm:bulletEnabled val="1"/>
        </dgm:presLayoutVars>
      </dgm:prSet>
      <dgm:spPr/>
      <dgm:t>
        <a:bodyPr/>
        <a:lstStyle/>
        <a:p>
          <a:endParaRPr lang="en-US"/>
        </a:p>
      </dgm:t>
    </dgm:pt>
  </dgm:ptLst>
  <dgm:cxnLst>
    <dgm:cxn modelId="{5FD2F28B-ADC4-475A-8DBC-7606017DF913}" srcId="{BAA3DB9A-F2B7-4BB9-9592-A2D941D3F6A5}" destId="{6864117F-27C6-4331-B7A6-5B29BEC349CB}" srcOrd="11" destOrd="0" parTransId="{C75CCC63-60E0-4A3D-BA52-CA078B806084}" sibTransId="{F2FFDACF-D252-4169-8157-E9E9CA9EF158}"/>
    <dgm:cxn modelId="{BAC9F12D-9B79-4C0D-B910-559ED94C84AC}" srcId="{BAA3DB9A-F2B7-4BB9-9592-A2D941D3F6A5}" destId="{F5B26BB6-1230-4C80-81ED-C2CAE81932B8}" srcOrd="3" destOrd="0" parTransId="{395DC21B-D2FF-4837-955D-35ADACAB1C9F}" sibTransId="{115A1298-E46E-4DD8-8A0F-080A1DBA59CF}"/>
    <dgm:cxn modelId="{B6B81115-4DDC-4125-B833-3F6478C13EDF}" srcId="{BAA3DB9A-F2B7-4BB9-9592-A2D941D3F6A5}" destId="{12233024-ED80-4ED4-8166-8BFE7ED2627B}" srcOrd="5" destOrd="0" parTransId="{312D8DB4-9B7A-4E9A-8E0C-93FF8345A7A4}" sibTransId="{F3DE01B1-DF06-486E-B36B-FE07650E6746}"/>
    <dgm:cxn modelId="{2F43CF6A-D02E-4365-8F07-452835A3CE3F}" type="presOf" srcId="{F5B26BB6-1230-4C80-81ED-C2CAE81932B8}" destId="{DBFC9C2E-CA61-4B56-920F-A171515107AB}" srcOrd="0" destOrd="0" presId="urn:microsoft.com/office/officeart/2005/8/layout/vList2"/>
    <dgm:cxn modelId="{F1F399EB-3240-4DB7-BCD1-8D97036BFC01}" type="presOf" srcId="{B06C2180-C0F1-41B9-A1A8-F45131311D3E}" destId="{C2C88AD8-F17D-47EF-B4F4-D3197D7F1DD9}" srcOrd="0" destOrd="0" presId="urn:microsoft.com/office/officeart/2005/8/layout/vList2"/>
    <dgm:cxn modelId="{8DF55598-8077-4A88-A081-1C5A018E0325}" srcId="{BAA3DB9A-F2B7-4BB9-9592-A2D941D3F6A5}" destId="{B06C2180-C0F1-41B9-A1A8-F45131311D3E}" srcOrd="9" destOrd="0" parTransId="{5A100804-46F0-40B1-AA36-289626184F5C}" sibTransId="{7AECDBC1-B200-4E32-A7F1-D4A306C1A0D6}"/>
    <dgm:cxn modelId="{57A83F3B-A173-4AD7-B8E1-83C6CFA397BA}" type="presOf" srcId="{12233024-ED80-4ED4-8166-8BFE7ED2627B}" destId="{92E000FD-5F53-4B82-B7F6-F7F75E14EA20}" srcOrd="0" destOrd="0" presId="urn:microsoft.com/office/officeart/2005/8/layout/vList2"/>
    <dgm:cxn modelId="{7DD35105-B8B3-44B9-B5D2-B74A3DAD917A}" srcId="{BAA3DB9A-F2B7-4BB9-9592-A2D941D3F6A5}" destId="{E7F37938-A5B5-43FB-9358-D64B9A5B0B5A}" srcOrd="10" destOrd="0" parTransId="{AF2F96BA-0BD5-447E-95CA-9FDD60B05ED4}" sibTransId="{A3694D06-66EC-4E4E-A436-D0A7623A3466}"/>
    <dgm:cxn modelId="{9B4C819D-24E2-4250-8CD8-05B6A8CAD60E}" type="presOf" srcId="{D8306CE7-A8DD-4FA9-921A-971488821BA4}" destId="{D24187AA-9CF1-4A13-878F-25C47F74E9D5}" srcOrd="0" destOrd="0" presId="urn:microsoft.com/office/officeart/2005/8/layout/vList2"/>
    <dgm:cxn modelId="{188B6336-5E4C-45F4-AA44-A73DB30EE81D}" type="presOf" srcId="{E7F37938-A5B5-43FB-9358-D64B9A5B0B5A}" destId="{1AB898C2-5937-442C-A082-8C23C38F5D24}" srcOrd="0" destOrd="0" presId="urn:microsoft.com/office/officeart/2005/8/layout/vList2"/>
    <dgm:cxn modelId="{8A82DCC5-AEFB-4977-B304-7EAC9CF6A802}" srcId="{BAA3DB9A-F2B7-4BB9-9592-A2D941D3F6A5}" destId="{CBA7B395-71E6-4A32-B450-A7410BD5697A}" srcOrd="0" destOrd="0" parTransId="{2678A44D-EEBB-41DD-A80B-B32AB0E3307A}" sibTransId="{201992B9-84AB-40EA-ABA9-70E4A9E6C837}"/>
    <dgm:cxn modelId="{E9E9BF1F-CB72-4F72-A37B-935BF59817DE}" type="presOf" srcId="{E47334BF-354F-4465-8622-4C3A94AA2A2B}" destId="{EF01BEE7-E4DC-40B1-B4B2-1C720288E21C}" srcOrd="0" destOrd="0" presId="urn:microsoft.com/office/officeart/2005/8/layout/vList2"/>
    <dgm:cxn modelId="{C483BA01-8D04-42C4-89E1-AAAF96CC9DE8}" srcId="{BAA3DB9A-F2B7-4BB9-9592-A2D941D3F6A5}" destId="{E47334BF-354F-4465-8622-4C3A94AA2A2B}" srcOrd="12" destOrd="0" parTransId="{A53617AD-B108-4715-A97B-E8357801FCFF}" sibTransId="{44590359-DBCD-4E84-9CE1-EC1ABEA7E078}"/>
    <dgm:cxn modelId="{DB38B523-F0E9-468B-9655-BC24FEA7044B}" type="presOf" srcId="{BAA3DB9A-F2B7-4BB9-9592-A2D941D3F6A5}" destId="{7F06439A-05A9-4CDF-B269-630B4988CED2}" srcOrd="0" destOrd="0" presId="urn:microsoft.com/office/officeart/2005/8/layout/vList2"/>
    <dgm:cxn modelId="{7E3A9EEC-F217-43F8-BBC0-E5384CAE56A6}" srcId="{BAA3DB9A-F2B7-4BB9-9592-A2D941D3F6A5}" destId="{BD78CCDE-8AC4-4B1C-9922-80AC51D79B09}" srcOrd="4" destOrd="0" parTransId="{AB57BBE6-FD94-4DFF-AE7C-8328FC7EECD8}" sibTransId="{37A038FC-C022-4B3A-A6AD-3B1599456617}"/>
    <dgm:cxn modelId="{86B38EEF-A8C0-4E48-8040-62E1DF53B354}" type="presOf" srcId="{BB5A0701-CAFC-411F-9F13-2B98F9DD18C8}" destId="{651845D9-4EB0-4BDE-B757-B34E28D1D7AD}" srcOrd="0" destOrd="0" presId="urn:microsoft.com/office/officeart/2005/8/layout/vList2"/>
    <dgm:cxn modelId="{E585944C-4C98-4C00-B2A6-1D5EB79346F4}" srcId="{BAA3DB9A-F2B7-4BB9-9592-A2D941D3F6A5}" destId="{D8306CE7-A8DD-4FA9-921A-971488821BA4}" srcOrd="2" destOrd="0" parTransId="{C607B37D-75FD-4868-B8EC-5ED5A03B88F3}" sibTransId="{5B05FC5C-2A50-4967-8CD8-940FD94A2571}"/>
    <dgm:cxn modelId="{62794C56-4CFB-48B6-A1B2-4E1FD4D22FDB}" type="presOf" srcId="{14A6DAAF-30FC-42A8-915F-B0467BAA2BB0}" destId="{248D923F-B5B0-46BF-B2EE-88E7552FF07B}" srcOrd="0" destOrd="0" presId="urn:microsoft.com/office/officeart/2005/8/layout/vList2"/>
    <dgm:cxn modelId="{5274670B-8235-4EE9-87E8-1B6DD42C33F7}" type="presOf" srcId="{6864117F-27C6-4331-B7A6-5B29BEC349CB}" destId="{45258D98-DF9F-40AA-81BE-5AF14B47E4C5}" srcOrd="0" destOrd="0" presId="urn:microsoft.com/office/officeart/2005/8/layout/vList2"/>
    <dgm:cxn modelId="{DB497A27-938C-4CEC-9A7C-78CC228D7376}" type="presOf" srcId="{3219C8DE-4C29-4E99-8F39-5B19DCD45690}" destId="{B771F7F5-FBE3-4213-BD80-50CF0C8165BA}" srcOrd="0" destOrd="0" presId="urn:microsoft.com/office/officeart/2005/8/layout/vList2"/>
    <dgm:cxn modelId="{03FD12B2-E525-4A4E-8542-A37BF7AF8EC8}" srcId="{BAA3DB9A-F2B7-4BB9-9592-A2D941D3F6A5}" destId="{14A6DAAF-30FC-42A8-915F-B0467BAA2BB0}" srcOrd="1" destOrd="0" parTransId="{CF565A4D-21C6-45CF-A4D4-68F89A182EF6}" sibTransId="{BD138A2B-CA4F-4C25-8304-70A69AD4B39C}"/>
    <dgm:cxn modelId="{1C67AC55-6FCF-4E64-B2BD-14BB05235E5B}" type="presOf" srcId="{BD78CCDE-8AC4-4B1C-9922-80AC51D79B09}" destId="{3D1E4E7F-0588-490B-B521-4DF340E8FD9D}" srcOrd="0" destOrd="0" presId="urn:microsoft.com/office/officeart/2005/8/layout/vList2"/>
    <dgm:cxn modelId="{BB4D663C-B39F-4291-8EB9-518098103893}" type="presOf" srcId="{CBA7B395-71E6-4A32-B450-A7410BD5697A}" destId="{841CCE9E-2D6C-4D29-B11E-663B78D01FB8}" srcOrd="0" destOrd="0" presId="urn:microsoft.com/office/officeart/2005/8/layout/vList2"/>
    <dgm:cxn modelId="{125561BE-1EEC-4FF2-87D4-E8C7AC99159D}" srcId="{BAA3DB9A-F2B7-4BB9-9592-A2D941D3F6A5}" destId="{86553A83-2232-4FDB-BB46-1A6D0E0D8619}" srcOrd="8" destOrd="0" parTransId="{FFC32D27-7101-44A2-B639-365C0741B319}" sibTransId="{E5F95B27-B4F3-4BF4-8A2A-CFAE6F8E8BE4}"/>
    <dgm:cxn modelId="{AFFC5ABC-A0BC-441C-BE02-89270BC74C83}" type="presOf" srcId="{86553A83-2232-4FDB-BB46-1A6D0E0D8619}" destId="{5F0F01D7-3509-4162-AC15-BFBCF17E5826}" srcOrd="0" destOrd="0" presId="urn:microsoft.com/office/officeart/2005/8/layout/vList2"/>
    <dgm:cxn modelId="{06323BDF-E656-442D-B657-50C03FD32947}" srcId="{BAA3DB9A-F2B7-4BB9-9592-A2D941D3F6A5}" destId="{BB5A0701-CAFC-411F-9F13-2B98F9DD18C8}" srcOrd="6" destOrd="0" parTransId="{3122289E-7E05-4851-B70E-86E4A5E263C4}" sibTransId="{F0E9ABF7-1DB2-426B-AFF7-A8882BCAA3C4}"/>
    <dgm:cxn modelId="{6E940B98-F8F9-4CAB-8E8E-626A5C6E999E}" srcId="{BAA3DB9A-F2B7-4BB9-9592-A2D941D3F6A5}" destId="{3219C8DE-4C29-4E99-8F39-5B19DCD45690}" srcOrd="7" destOrd="0" parTransId="{1E3EBC6A-8661-477B-ADA8-FE4E2D673275}" sibTransId="{92E2AA30-B800-42A0-8AF3-3D393BF8B212}"/>
    <dgm:cxn modelId="{1EBA228F-33E8-4683-865E-2964D43C423C}" type="presParOf" srcId="{7F06439A-05A9-4CDF-B269-630B4988CED2}" destId="{841CCE9E-2D6C-4D29-B11E-663B78D01FB8}" srcOrd="0" destOrd="0" presId="urn:microsoft.com/office/officeart/2005/8/layout/vList2"/>
    <dgm:cxn modelId="{43EB8C7E-3A49-4B70-ABB0-4C4984451000}" type="presParOf" srcId="{7F06439A-05A9-4CDF-B269-630B4988CED2}" destId="{0FF7E81C-D786-4123-AA98-A12DEF5CD93C}" srcOrd="1" destOrd="0" presId="urn:microsoft.com/office/officeart/2005/8/layout/vList2"/>
    <dgm:cxn modelId="{30388B05-2DD3-41A1-93FF-38003BAFA14D}" type="presParOf" srcId="{7F06439A-05A9-4CDF-B269-630B4988CED2}" destId="{248D923F-B5B0-46BF-B2EE-88E7552FF07B}" srcOrd="2" destOrd="0" presId="urn:microsoft.com/office/officeart/2005/8/layout/vList2"/>
    <dgm:cxn modelId="{3E563503-6768-4EBE-A1C3-BC77B259B306}" type="presParOf" srcId="{7F06439A-05A9-4CDF-B269-630B4988CED2}" destId="{5994F759-9532-4E01-9EE1-8B30CE7FEFE0}" srcOrd="3" destOrd="0" presId="urn:microsoft.com/office/officeart/2005/8/layout/vList2"/>
    <dgm:cxn modelId="{43DFF2D5-8924-4B6E-8A91-0DB151DC6615}" type="presParOf" srcId="{7F06439A-05A9-4CDF-B269-630B4988CED2}" destId="{D24187AA-9CF1-4A13-878F-25C47F74E9D5}" srcOrd="4" destOrd="0" presId="urn:microsoft.com/office/officeart/2005/8/layout/vList2"/>
    <dgm:cxn modelId="{2130C907-CE87-4CF5-AB9F-99B910A61B62}" type="presParOf" srcId="{7F06439A-05A9-4CDF-B269-630B4988CED2}" destId="{919B8F32-88FA-49E7-A11E-8763EA54F4F0}" srcOrd="5" destOrd="0" presId="urn:microsoft.com/office/officeart/2005/8/layout/vList2"/>
    <dgm:cxn modelId="{6496AA3B-CB28-4D56-A059-CC2545691E66}" type="presParOf" srcId="{7F06439A-05A9-4CDF-B269-630B4988CED2}" destId="{DBFC9C2E-CA61-4B56-920F-A171515107AB}" srcOrd="6" destOrd="0" presId="urn:microsoft.com/office/officeart/2005/8/layout/vList2"/>
    <dgm:cxn modelId="{BDCC47EB-3CFA-45EA-B225-F637E915CC49}" type="presParOf" srcId="{7F06439A-05A9-4CDF-B269-630B4988CED2}" destId="{6B2FF1A6-4DB6-43B2-8637-A5545ECF5EC2}" srcOrd="7" destOrd="0" presId="urn:microsoft.com/office/officeart/2005/8/layout/vList2"/>
    <dgm:cxn modelId="{C621539C-E98B-4468-A9CF-381CC04E7087}" type="presParOf" srcId="{7F06439A-05A9-4CDF-B269-630B4988CED2}" destId="{3D1E4E7F-0588-490B-B521-4DF340E8FD9D}" srcOrd="8" destOrd="0" presId="urn:microsoft.com/office/officeart/2005/8/layout/vList2"/>
    <dgm:cxn modelId="{1381E05E-6988-4609-A316-69BDD16A5C6B}" type="presParOf" srcId="{7F06439A-05A9-4CDF-B269-630B4988CED2}" destId="{09876E68-AB6E-40CC-B78D-6D003C0C5AC0}" srcOrd="9" destOrd="0" presId="urn:microsoft.com/office/officeart/2005/8/layout/vList2"/>
    <dgm:cxn modelId="{E1EA583C-C83A-4B53-B6A5-0BE247171D07}" type="presParOf" srcId="{7F06439A-05A9-4CDF-B269-630B4988CED2}" destId="{92E000FD-5F53-4B82-B7F6-F7F75E14EA20}" srcOrd="10" destOrd="0" presId="urn:microsoft.com/office/officeart/2005/8/layout/vList2"/>
    <dgm:cxn modelId="{37C2FD93-AD76-4422-900F-1965005D0F71}" type="presParOf" srcId="{7F06439A-05A9-4CDF-B269-630B4988CED2}" destId="{F9638DBF-8CC3-491C-AFE7-306F024BD6ED}" srcOrd="11" destOrd="0" presId="urn:microsoft.com/office/officeart/2005/8/layout/vList2"/>
    <dgm:cxn modelId="{633B2D91-305E-4CA5-93F0-5DD8D910CFAC}" type="presParOf" srcId="{7F06439A-05A9-4CDF-B269-630B4988CED2}" destId="{651845D9-4EB0-4BDE-B757-B34E28D1D7AD}" srcOrd="12" destOrd="0" presId="urn:microsoft.com/office/officeart/2005/8/layout/vList2"/>
    <dgm:cxn modelId="{3B6C2A2C-2BED-48C7-A111-74332DBB0F14}" type="presParOf" srcId="{7F06439A-05A9-4CDF-B269-630B4988CED2}" destId="{8D7F6C46-B94F-41DC-A227-5D72B4EF4B60}" srcOrd="13" destOrd="0" presId="urn:microsoft.com/office/officeart/2005/8/layout/vList2"/>
    <dgm:cxn modelId="{3248840C-7653-4F02-9034-7744E0AA238E}" type="presParOf" srcId="{7F06439A-05A9-4CDF-B269-630B4988CED2}" destId="{B771F7F5-FBE3-4213-BD80-50CF0C8165BA}" srcOrd="14" destOrd="0" presId="urn:microsoft.com/office/officeart/2005/8/layout/vList2"/>
    <dgm:cxn modelId="{24784C7B-FDD0-4A45-AA0E-502CA6ADBC53}" type="presParOf" srcId="{7F06439A-05A9-4CDF-B269-630B4988CED2}" destId="{E18FE1EF-0F8D-4070-9311-32781B5ED2F7}" srcOrd="15" destOrd="0" presId="urn:microsoft.com/office/officeart/2005/8/layout/vList2"/>
    <dgm:cxn modelId="{B10ADA10-7709-4C0C-BA32-E3452511501D}" type="presParOf" srcId="{7F06439A-05A9-4CDF-B269-630B4988CED2}" destId="{5F0F01D7-3509-4162-AC15-BFBCF17E5826}" srcOrd="16" destOrd="0" presId="urn:microsoft.com/office/officeart/2005/8/layout/vList2"/>
    <dgm:cxn modelId="{D3B91A71-7AD3-4D72-8EBD-4604A8986CBF}" type="presParOf" srcId="{7F06439A-05A9-4CDF-B269-630B4988CED2}" destId="{E1542129-9384-4902-862B-0682BB11E327}" srcOrd="17" destOrd="0" presId="urn:microsoft.com/office/officeart/2005/8/layout/vList2"/>
    <dgm:cxn modelId="{8C37DF2E-8FA9-412F-B0EF-25C7D8CF8034}" type="presParOf" srcId="{7F06439A-05A9-4CDF-B269-630B4988CED2}" destId="{C2C88AD8-F17D-47EF-B4F4-D3197D7F1DD9}" srcOrd="18" destOrd="0" presId="urn:microsoft.com/office/officeart/2005/8/layout/vList2"/>
    <dgm:cxn modelId="{8FE848AB-BCFC-4722-90E2-AF1DFE401BC6}" type="presParOf" srcId="{7F06439A-05A9-4CDF-B269-630B4988CED2}" destId="{B377CE05-D358-4C65-90AE-5BFD6E363188}" srcOrd="19" destOrd="0" presId="urn:microsoft.com/office/officeart/2005/8/layout/vList2"/>
    <dgm:cxn modelId="{A1F69EE0-1217-4D0C-91C3-421D61B21EA0}" type="presParOf" srcId="{7F06439A-05A9-4CDF-B269-630B4988CED2}" destId="{1AB898C2-5937-442C-A082-8C23C38F5D24}" srcOrd="20" destOrd="0" presId="urn:microsoft.com/office/officeart/2005/8/layout/vList2"/>
    <dgm:cxn modelId="{0781B828-CFA8-43E4-AA89-8AD3D60635B3}" type="presParOf" srcId="{7F06439A-05A9-4CDF-B269-630B4988CED2}" destId="{BBED6A77-F413-4DF3-81CD-214B5537BDD9}" srcOrd="21" destOrd="0" presId="urn:microsoft.com/office/officeart/2005/8/layout/vList2"/>
    <dgm:cxn modelId="{068AB35B-B958-453F-A330-AE3B9CF43A68}" type="presParOf" srcId="{7F06439A-05A9-4CDF-B269-630B4988CED2}" destId="{45258D98-DF9F-40AA-81BE-5AF14B47E4C5}" srcOrd="22" destOrd="0" presId="urn:microsoft.com/office/officeart/2005/8/layout/vList2"/>
    <dgm:cxn modelId="{AD90FFBE-2911-4076-A481-79593B7C3F53}" type="presParOf" srcId="{7F06439A-05A9-4CDF-B269-630B4988CED2}" destId="{E897CAF6-5F70-4A08-A484-CBF7182D5D39}" srcOrd="23" destOrd="0" presId="urn:microsoft.com/office/officeart/2005/8/layout/vList2"/>
    <dgm:cxn modelId="{99CD2111-9C77-437A-B2EF-8DA3378D08FD}" type="presParOf" srcId="{7F06439A-05A9-4CDF-B269-630B4988CED2}" destId="{EF01BEE7-E4DC-40B1-B4B2-1C720288E21C}" srcOrd="2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2" name="Group 1"/>
        <cdr:cNvGrpSpPr/>
      </cdr:nvGrpSpPr>
      <cdr:grpSpPr>
        <a:xfrm xmlns:a="http://schemas.openxmlformats.org/drawingml/2006/main">
          <a:off x="0" y="0"/>
          <a:ext cx="0" cy="0"/>
          <a:chOff x="0" y="0"/>
          <a:chExt cx="0" cy="0"/>
        </a:xfrm>
      </cdr:grpSpPr>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889250" cy="490060"/>
          </a:xfrm>
          <a:prstGeom prst="rect">
            <a:avLst/>
          </a:prstGeom>
        </p:spPr>
        <p:txBody>
          <a:bodyPr vert="horz" lIns="90664" tIns="45332" rIns="90664" bIns="45332" rtlCol="0"/>
          <a:lstStyle>
            <a:lvl1pPr algn="l">
              <a:defRPr sz="1200"/>
            </a:lvl1pPr>
          </a:lstStyle>
          <a:p>
            <a:endParaRPr lang="en-US"/>
          </a:p>
        </p:txBody>
      </p:sp>
      <p:sp>
        <p:nvSpPr>
          <p:cNvPr id="3" name="Date Placeholder 2"/>
          <p:cNvSpPr>
            <a:spLocks noGrp="1"/>
          </p:cNvSpPr>
          <p:nvPr>
            <p:ph type="dt" sz="quarter" idx="1"/>
          </p:nvPr>
        </p:nvSpPr>
        <p:spPr>
          <a:xfrm>
            <a:off x="3776708" y="1"/>
            <a:ext cx="2889250" cy="490060"/>
          </a:xfrm>
          <a:prstGeom prst="rect">
            <a:avLst/>
          </a:prstGeom>
        </p:spPr>
        <p:txBody>
          <a:bodyPr vert="horz" lIns="90664" tIns="45332" rIns="90664" bIns="45332" rtlCol="0"/>
          <a:lstStyle>
            <a:lvl1pPr algn="r">
              <a:defRPr sz="1200"/>
            </a:lvl1pPr>
          </a:lstStyle>
          <a:p>
            <a:fld id="{17A77CA4-5A26-418C-928D-DC38DD8AD0BF}" type="datetimeFigureOut">
              <a:rPr lang="en-US" smtClean="0"/>
              <a:pPr/>
              <a:t>8/22/2014</a:t>
            </a:fld>
            <a:endParaRPr lang="en-US"/>
          </a:p>
        </p:txBody>
      </p:sp>
      <p:sp>
        <p:nvSpPr>
          <p:cNvPr id="4" name="Footer Placeholder 3"/>
          <p:cNvSpPr>
            <a:spLocks noGrp="1"/>
          </p:cNvSpPr>
          <p:nvPr>
            <p:ph type="ftr" sz="quarter" idx="2"/>
          </p:nvPr>
        </p:nvSpPr>
        <p:spPr>
          <a:xfrm>
            <a:off x="3" y="9309464"/>
            <a:ext cx="2889250" cy="490060"/>
          </a:xfrm>
          <a:prstGeom prst="rect">
            <a:avLst/>
          </a:prstGeom>
        </p:spPr>
        <p:txBody>
          <a:bodyPr vert="horz" lIns="90664" tIns="45332" rIns="90664" bIns="45332" rtlCol="0" anchor="b"/>
          <a:lstStyle>
            <a:lvl1pPr algn="l">
              <a:defRPr sz="1200"/>
            </a:lvl1pPr>
          </a:lstStyle>
          <a:p>
            <a:endParaRPr lang="en-US"/>
          </a:p>
        </p:txBody>
      </p:sp>
      <p:sp>
        <p:nvSpPr>
          <p:cNvPr id="5" name="Slide Number Placeholder 4"/>
          <p:cNvSpPr>
            <a:spLocks noGrp="1"/>
          </p:cNvSpPr>
          <p:nvPr>
            <p:ph type="sldNum" sz="quarter" idx="3"/>
          </p:nvPr>
        </p:nvSpPr>
        <p:spPr>
          <a:xfrm>
            <a:off x="3776708" y="9309464"/>
            <a:ext cx="2889250" cy="490060"/>
          </a:xfrm>
          <a:prstGeom prst="rect">
            <a:avLst/>
          </a:prstGeom>
        </p:spPr>
        <p:txBody>
          <a:bodyPr vert="horz" lIns="90664" tIns="45332" rIns="90664" bIns="45332"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3278172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889250" cy="490060"/>
          </a:xfrm>
          <a:prstGeom prst="rect">
            <a:avLst/>
          </a:prstGeom>
        </p:spPr>
        <p:txBody>
          <a:bodyPr vert="horz" lIns="90664" tIns="45332" rIns="90664" bIns="45332" rtlCol="0"/>
          <a:lstStyle>
            <a:lvl1pPr algn="l">
              <a:defRPr sz="1200"/>
            </a:lvl1pPr>
          </a:lstStyle>
          <a:p>
            <a:endParaRPr lang="en-US"/>
          </a:p>
        </p:txBody>
      </p:sp>
      <p:sp>
        <p:nvSpPr>
          <p:cNvPr id="3" name="Date Placeholder 2"/>
          <p:cNvSpPr>
            <a:spLocks noGrp="1"/>
          </p:cNvSpPr>
          <p:nvPr>
            <p:ph type="dt" idx="1"/>
          </p:nvPr>
        </p:nvSpPr>
        <p:spPr>
          <a:xfrm>
            <a:off x="3776708" y="1"/>
            <a:ext cx="2889250" cy="490060"/>
          </a:xfrm>
          <a:prstGeom prst="rect">
            <a:avLst/>
          </a:prstGeom>
        </p:spPr>
        <p:txBody>
          <a:bodyPr vert="horz" lIns="90664" tIns="45332" rIns="90664" bIns="45332" rtlCol="0"/>
          <a:lstStyle>
            <a:lvl1pPr algn="r">
              <a:defRPr sz="1200"/>
            </a:lvl1pPr>
          </a:lstStyle>
          <a:p>
            <a:fld id="{E59CE0CE-7E16-4FE7-AE57-724E757EAEF9}" type="datetimeFigureOut">
              <a:rPr lang="en-US" smtClean="0"/>
              <a:pPr/>
              <a:t>8/22/2014</a:t>
            </a:fld>
            <a:endParaRPr lang="en-US"/>
          </a:p>
        </p:txBody>
      </p:sp>
      <p:sp>
        <p:nvSpPr>
          <p:cNvPr id="4" name="Slide Image Placeholder 3"/>
          <p:cNvSpPr>
            <a:spLocks noGrp="1" noRot="1" noChangeAspect="1"/>
          </p:cNvSpPr>
          <p:nvPr>
            <p:ph type="sldImg" idx="2"/>
          </p:nvPr>
        </p:nvSpPr>
        <p:spPr>
          <a:xfrm>
            <a:off x="884238" y="735013"/>
            <a:ext cx="4899025" cy="3675062"/>
          </a:xfrm>
          <a:prstGeom prst="rect">
            <a:avLst/>
          </a:prstGeom>
          <a:noFill/>
          <a:ln w="12700">
            <a:solidFill>
              <a:prstClr val="black"/>
            </a:solidFill>
          </a:ln>
        </p:spPr>
        <p:txBody>
          <a:bodyPr vert="horz" lIns="90664" tIns="45332" rIns="90664" bIns="45332" rtlCol="0" anchor="ctr"/>
          <a:lstStyle/>
          <a:p>
            <a:endParaRPr lang="en-US"/>
          </a:p>
        </p:txBody>
      </p:sp>
      <p:sp>
        <p:nvSpPr>
          <p:cNvPr id="5" name="Notes Placeholder 4"/>
          <p:cNvSpPr>
            <a:spLocks noGrp="1"/>
          </p:cNvSpPr>
          <p:nvPr>
            <p:ph type="body" sz="quarter" idx="3"/>
          </p:nvPr>
        </p:nvSpPr>
        <p:spPr>
          <a:xfrm>
            <a:off x="666750" y="4655582"/>
            <a:ext cx="5334000" cy="4410552"/>
          </a:xfrm>
          <a:prstGeom prst="rect">
            <a:avLst/>
          </a:prstGeom>
        </p:spPr>
        <p:txBody>
          <a:bodyPr vert="horz" lIns="90664" tIns="45332" rIns="90664" bIns="453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9309464"/>
            <a:ext cx="2889250" cy="490060"/>
          </a:xfrm>
          <a:prstGeom prst="rect">
            <a:avLst/>
          </a:prstGeom>
        </p:spPr>
        <p:txBody>
          <a:bodyPr vert="horz" lIns="90664" tIns="45332" rIns="90664" bIns="45332" rtlCol="0" anchor="b"/>
          <a:lstStyle>
            <a:lvl1pPr algn="l">
              <a:defRPr sz="1200"/>
            </a:lvl1pPr>
          </a:lstStyle>
          <a:p>
            <a:endParaRPr lang="en-US"/>
          </a:p>
        </p:txBody>
      </p:sp>
      <p:sp>
        <p:nvSpPr>
          <p:cNvPr id="7" name="Slide Number Placeholder 6"/>
          <p:cNvSpPr>
            <a:spLocks noGrp="1"/>
          </p:cNvSpPr>
          <p:nvPr>
            <p:ph type="sldNum" sz="quarter" idx="5"/>
          </p:nvPr>
        </p:nvSpPr>
        <p:spPr>
          <a:xfrm>
            <a:off x="3776708" y="9309464"/>
            <a:ext cx="2889250" cy="490060"/>
          </a:xfrm>
          <a:prstGeom prst="rect">
            <a:avLst/>
          </a:prstGeom>
        </p:spPr>
        <p:txBody>
          <a:bodyPr vert="horz" lIns="90664" tIns="45332" rIns="90664" bIns="45332"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2862806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583A35-6082-45BE-A6CE-F4AAA26F9A82}"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64D3E0-CC5E-4877-9C8F-79971BBF7F7E}"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D13078-2516-48BB-ACA3-37E80C767F1A}"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E2EED-C587-4B10-A55C-7AF6318DD4C3}"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FACB9-1B4A-418E-892F-42DFEBF854CF}"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578B02-C46B-487B-9AF0-D19818605DEC}"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An industry in Crisis -- Quote from Duncan McLeod, Financial Mail, 28 March 2008 -- </a:t>
            </a:r>
            <a:r>
              <a:rPr lang="en-US" dirty="0" smtClean="0"/>
              <a:t>Seven years and half a billion dollars  -- Dow Chemicals Company -- $400 million – Nike -- Disney -- $878 million </a:t>
            </a:r>
          </a:p>
          <a:p>
            <a:r>
              <a:rPr lang="en-US" dirty="0" smtClean="0"/>
              <a:t>-- </a:t>
            </a:r>
            <a:r>
              <a:rPr lang="en-ZA" dirty="0" smtClean="0"/>
              <a:t>70% of business IT projects fail</a:t>
            </a:r>
            <a:r>
              <a:rPr lang="en-ZA" baseline="0" dirty="0" smtClean="0"/>
              <a:t> outright – another 20% materially fail to meet the business expectation – 70% of BPR projects fail and 90% of strategic plans fail to deliver</a:t>
            </a:r>
            <a:endParaRPr lang="en-ZA" dirty="0" smtClean="0"/>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In considering what </a:t>
            </a:r>
            <a:r>
              <a:rPr lang="en-ZA" dirty="0" err="1" smtClean="0"/>
              <a:t>i</a:t>
            </a:r>
            <a:r>
              <a:rPr lang="en-ZA" dirty="0" smtClean="0"/>
              <a:t> have learned as an engineer with considerable</a:t>
            </a:r>
            <a:r>
              <a:rPr lang="en-ZA" baseline="0" dirty="0" smtClean="0"/>
              <a:t> experience of the practical application of information technology </a:t>
            </a:r>
            <a:r>
              <a:rPr lang="en-ZA" baseline="0" dirty="0" err="1" smtClean="0"/>
              <a:t>i</a:t>
            </a:r>
            <a:r>
              <a:rPr lang="en-ZA" baseline="0" dirty="0" smtClean="0"/>
              <a:t> eventually realized about ten years ago that </a:t>
            </a:r>
          </a:p>
          <a:p>
            <a:r>
              <a:rPr lang="en-ZA" baseline="0" dirty="0" smtClean="0"/>
              <a:t>ENGINEERS DO NOT DESIGN BRIDGES TO STAND UP – click</a:t>
            </a: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562">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r>
              <a:rPr lang="en-US" dirty="0" smtClean="0"/>
              <a:t>Professor Richard Nolan states that "I.T. is the next corporate disaster waiting to happen”</a:t>
            </a:r>
          </a:p>
          <a:p>
            <a:pPr defTabSz="906635">
              <a:defRPr/>
            </a:pPr>
            <a:r>
              <a:rPr lang="en-ZA" dirty="0" smtClean="0"/>
              <a:t>And</a:t>
            </a:r>
            <a:r>
              <a:rPr lang="en-ZA" baseline="0" dirty="0" smtClean="0"/>
              <a:t> postulates that soon there will be an Enron level corporate failure</a:t>
            </a:r>
          </a:p>
          <a:p>
            <a:pPr defTabSz="906635">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D76CC4-FF3A-4565-8B7B-BD7A8BE9AEEC}"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aseline="0" dirty="0" smtClean="0"/>
              <a:t>Who remembers this bridge collapse in Minneapolis in the middle of 2007?  Within minutes it was front page news around the world – we do NOT expect bridges to fall down – if we did there would not have been anyone on that bridge that day!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5C5ED17-03FB-4DB8-A22A-17A7A5E85B9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635">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ZA" smtClean="0">
                <a:sym typeface="Wingdings" pitchFamily="2" charset="2"/>
              </a:rPr>
              <a:t>DHL, Prochem, </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32647-13C2-4531-A7BE-0E0E004EE99F}" type="slidenum">
              <a:rPr lang="en-US"/>
              <a:pPr fontAlgn="base">
                <a:spcBef>
                  <a:spcPct val="0"/>
                </a:spcBef>
                <a:spcAft>
                  <a:spcPct val="0"/>
                </a:spcAft>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NB People</a:t>
            </a:r>
          </a:p>
          <a:p>
            <a:endParaRPr lang="en-ZA" dirty="0" smtClean="0"/>
          </a:p>
          <a:p>
            <a:r>
              <a:rPr lang="en-ZA" dirty="0" smtClean="0"/>
              <a:t>KEEP IT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9D96DB-9BE0-4CBB-8655-DD2D101E4AA4}" type="slidenum">
              <a:rPr lang="en-US"/>
              <a:pPr fontAlgn="base">
                <a:spcBef>
                  <a:spcPct val="0"/>
                </a:spcBef>
                <a:spcAft>
                  <a:spcPct val="0"/>
                </a:spcAft>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9D96DB-9BE0-4CBB-8655-DD2D101E4AA4}" type="slidenum">
              <a:rPr lang="en-US"/>
              <a:pPr fontAlgn="base">
                <a:spcBef>
                  <a:spcPct val="0"/>
                </a:spcBef>
                <a:spcAft>
                  <a:spcPct val="0"/>
                </a:spcAft>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B9FB0D-8D60-4440-B1BA-7E3992648334}" type="slidenum">
              <a:rPr lang="en-US"/>
              <a:pPr fontAlgn="base">
                <a:spcBef>
                  <a:spcPct val="0"/>
                </a:spcBef>
                <a:spcAft>
                  <a:spcPct val="0"/>
                </a:spcAft>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9D96DB-9BE0-4CBB-8655-DD2D101E4AA4}" type="slidenum">
              <a:rPr lang="en-US"/>
              <a:pPr fontAlgn="base">
                <a:spcBef>
                  <a:spcPct val="0"/>
                </a:spcBef>
                <a:spcAft>
                  <a:spcPct val="0"/>
                </a:spcAft>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842388-4E62-44BA-A298-B4B08B4FBD1A}" type="slidenum">
              <a:rPr lang="en-US"/>
              <a:pPr fontAlgn="base">
                <a:spcBef>
                  <a:spcPct val="0"/>
                </a:spcBef>
                <a:spcAft>
                  <a:spcPct val="0"/>
                </a:spcAft>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E61A44-2B33-485E-B896-2287B21D3220}" type="slidenum">
              <a:rPr lang="en-US"/>
              <a:pPr fontAlgn="base">
                <a:spcBef>
                  <a:spcPct val="0"/>
                </a:spcBef>
                <a:spcAft>
                  <a:spcPct val="0"/>
                </a:spcAft>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FF9C57-D330-4301-9A32-9C7CDB0D4710}"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6484">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5DF64-DE4A-40B9-A9A9-0C7F712444CF}" type="slidenum">
              <a:rPr lang="en-US"/>
              <a:pPr fontAlgn="base">
                <a:spcBef>
                  <a:spcPct val="0"/>
                </a:spcBef>
                <a:spcAft>
                  <a:spcPct val="0"/>
                </a:spcAft>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68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3FA8B6-C124-41C2-96BE-6D0BF1B86A02}"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7CD09E-9EC2-4E3E-A397-3FA5C35F2734}"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8/22/2014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8/22/2014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8/22/2014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8/22/2014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8/22/2014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8/22/2014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8/22/2014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8/22/2014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audio" Target="../media/audio2.wav"/><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22.xml"/><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9.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58.jpe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4.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hyperlink" Target="mailto:James@JamesARobertson.co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8286808" cy="785817"/>
          </a:xfrm>
        </p:spPr>
        <p:txBody>
          <a:bodyPr>
            <a:noAutofit/>
          </a:bodyPr>
          <a:lstStyle/>
          <a:p>
            <a:pPr algn="l"/>
            <a:r>
              <a:rPr lang="en-US" sz="2400" b="1" dirty="0" smtClean="0">
                <a:solidFill>
                  <a:srgbClr val="002060"/>
                </a:solidFill>
              </a:rPr>
              <a:t>Precision configuration</a:t>
            </a:r>
            <a:br>
              <a:rPr lang="en-US" sz="2400" b="1" dirty="0" smtClean="0">
                <a:solidFill>
                  <a:srgbClr val="002060"/>
                </a:solidFill>
              </a:rPr>
            </a:br>
            <a:r>
              <a:rPr lang="en-US" sz="2400" b="1" dirty="0" smtClean="0">
                <a:solidFill>
                  <a:srgbClr val="002060"/>
                </a:solidFill>
              </a:rPr>
              <a:t>Information Technologies' orphan child</a:t>
            </a:r>
            <a:endParaRPr lang="en-US" sz="2400" b="1" dirty="0">
              <a:solidFill>
                <a:srgbClr val="002060"/>
              </a:solidFill>
            </a:endParaRPr>
          </a:p>
        </p:txBody>
      </p:sp>
      <p:sp>
        <p:nvSpPr>
          <p:cNvPr id="3" name="Subtitle 2"/>
          <p:cNvSpPr>
            <a:spLocks noGrp="1"/>
          </p:cNvSpPr>
          <p:nvPr>
            <p:ph type="subTitle" idx="1"/>
          </p:nvPr>
        </p:nvSpPr>
        <p:spPr/>
        <p:txBody>
          <a:bodyPr/>
          <a:lstStyle/>
          <a:p>
            <a:endParaRPr lang="en-US"/>
          </a:p>
        </p:txBody>
      </p:sp>
      <p:pic>
        <p:nvPicPr>
          <p:cNvPr id="7" name="Picture 6" descr="iStock_000004319108Medium.jpg"/>
          <p:cNvPicPr>
            <a:picLocks noChangeAspect="1"/>
          </p:cNvPicPr>
          <p:nvPr/>
        </p:nvPicPr>
        <p:blipFill>
          <a:blip r:embed="rId3" cstate="print"/>
          <a:stretch>
            <a:fillRect/>
          </a:stretch>
        </p:blipFill>
        <p:spPr>
          <a:xfrm>
            <a:off x="0" y="1428736"/>
            <a:ext cx="9144000" cy="5445476"/>
          </a:xfrm>
          <a:prstGeom prst="rect">
            <a:avLst/>
          </a:prstGeom>
        </p:spPr>
      </p:pic>
      <p:sp>
        <p:nvSpPr>
          <p:cNvPr id="9" name="TextBox 8"/>
          <p:cNvSpPr txBox="1"/>
          <p:nvPr/>
        </p:nvSpPr>
        <p:spPr>
          <a:xfrm>
            <a:off x="2143108" y="1643050"/>
            <a:ext cx="4929222" cy="1138773"/>
          </a:xfrm>
          <a:prstGeom prst="rect">
            <a:avLst/>
          </a:prstGeom>
          <a:noFill/>
        </p:spPr>
        <p:txBody>
          <a:bodyPr wrap="square" rtlCol="0">
            <a:spAutoFit/>
          </a:bodyPr>
          <a:lstStyle/>
          <a:p>
            <a:pPr algn="ctr"/>
            <a:r>
              <a:rPr lang="en-US" b="1" dirty="0" smtClean="0">
                <a:solidFill>
                  <a:srgbClr val="002060"/>
                </a:solidFill>
                <a:latin typeface="Verdana" pitchFamily="34" charset="0"/>
              </a:rPr>
              <a:t>Improve IT 2010</a:t>
            </a:r>
          </a:p>
          <a:p>
            <a:pPr algn="ctr"/>
            <a:endParaRPr lang="en-US" b="1" dirty="0" smtClean="0">
              <a:solidFill>
                <a:srgbClr val="002060"/>
              </a:solidFill>
              <a:latin typeface="Verdana" pitchFamily="34" charset="0"/>
            </a:endParaRPr>
          </a:p>
          <a:p>
            <a:pPr algn="ctr"/>
            <a:r>
              <a:rPr lang="en-US" b="1" dirty="0" smtClean="0">
                <a:solidFill>
                  <a:srgbClr val="002060"/>
                </a:solidFill>
                <a:latin typeface="Verdana" pitchFamily="34" charset="0"/>
              </a:rPr>
              <a:t>Wednesday 17 March 2010</a:t>
            </a:r>
          </a:p>
          <a:p>
            <a:pPr algn="ctr"/>
            <a:endParaRPr lang="en-US" sz="1400" b="1" dirty="0">
              <a:solidFill>
                <a:srgbClr val="002060"/>
              </a:solidFill>
              <a:latin typeface="Verdana" pitchFamily="34" charset="0"/>
            </a:endParaRPr>
          </a:p>
        </p:txBody>
      </p:sp>
      <p:sp>
        <p:nvSpPr>
          <p:cNvPr id="10" name="TextBox 9"/>
          <p:cNvSpPr txBox="1"/>
          <p:nvPr/>
        </p:nvSpPr>
        <p:spPr>
          <a:xfrm>
            <a:off x="5000628" y="5857892"/>
            <a:ext cx="4000528" cy="830997"/>
          </a:xfrm>
          <a:prstGeom prst="rect">
            <a:avLst/>
          </a:prstGeom>
          <a:noFill/>
        </p:spPr>
        <p:txBody>
          <a:bodyPr wrap="square" rtlCol="0">
            <a:spAutoFit/>
          </a:bodyPr>
          <a:lstStyle/>
          <a:p>
            <a:pPr algn="r"/>
            <a:r>
              <a:rPr lang="en-ZA" sz="1600" b="1" dirty="0" smtClean="0">
                <a:solidFill>
                  <a:srgbClr val="002060"/>
                </a:solidFill>
                <a:latin typeface="Verdana" pitchFamily="34" charset="0"/>
              </a:rPr>
              <a:t>Dr James A Robertson PrEng</a:t>
            </a:r>
          </a:p>
          <a:p>
            <a:pPr algn="r"/>
            <a:endParaRPr lang="en-ZA" sz="1600" b="1" dirty="0">
              <a:solidFill>
                <a:srgbClr val="002060"/>
              </a:solidFill>
              <a:latin typeface="Verdana" pitchFamily="34" charset="0"/>
            </a:endParaRPr>
          </a:p>
          <a:p>
            <a:pPr algn="r"/>
            <a:r>
              <a:rPr lang="en-ZA" sz="1600" b="1" dirty="0" smtClean="0">
                <a:solidFill>
                  <a:srgbClr val="002060"/>
                </a:solidFill>
                <a:latin typeface="Verdana" pitchFamily="34" charset="0"/>
              </a:rPr>
              <a:t>James@JamesARobertson.com</a:t>
            </a:r>
            <a:endParaRPr lang="en-US" sz="1600" b="1" dirty="0">
              <a:solidFill>
                <a:srgbClr val="002060"/>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2000"/>
                                        <p:tgtEl>
                                          <p:spTgt spid="9">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algn="l" eaLnBrk="1" hangingPunct="1"/>
            <a:r>
              <a:rPr lang="en-ZA" sz="2400" b="1" dirty="0" smtClean="0"/>
              <a:t>Tactics</a:t>
            </a:r>
          </a:p>
        </p:txBody>
      </p:sp>
      <p:sp>
        <p:nvSpPr>
          <p:cNvPr id="34819" name="Rectangle 3"/>
          <p:cNvSpPr>
            <a:spLocks noGrp="1" noChangeArrowheads="1"/>
          </p:cNvSpPr>
          <p:nvPr>
            <p:ph type="body" idx="1"/>
          </p:nvPr>
        </p:nvSpPr>
        <p:spPr/>
        <p:txBody>
          <a:bodyPr/>
          <a:lstStyle/>
          <a:p>
            <a:pPr eaLnBrk="1" hangingPunct="1"/>
            <a:r>
              <a:rPr lang="en-ZA" sz="1800" dirty="0" smtClean="0"/>
              <a:t>Doing things right</a:t>
            </a:r>
          </a:p>
        </p:txBody>
      </p:sp>
      <p:pic>
        <p:nvPicPr>
          <p:cNvPr id="34821" name="Picture 2"/>
          <p:cNvPicPr>
            <a:picLocks noChangeAspect="1" noChangeArrowheads="1"/>
          </p:cNvPicPr>
          <p:nvPr/>
        </p:nvPicPr>
        <p:blipFill>
          <a:blip r:embed="rId3" cstate="print"/>
          <a:srcRect/>
          <a:stretch>
            <a:fillRect/>
          </a:stretch>
        </p:blipFill>
        <p:spPr bwMode="auto">
          <a:xfrm>
            <a:off x="2214563" y="2428875"/>
            <a:ext cx="5715000" cy="3235325"/>
          </a:xfrm>
          <a:prstGeom prst="rect">
            <a:avLst/>
          </a:prstGeom>
          <a:noFill/>
          <a:ln w="9525">
            <a:noFill/>
            <a:miter lim="800000"/>
            <a:headEnd/>
            <a:tailEnd/>
          </a:ln>
        </p:spPr>
      </p:pic>
      <p:sp>
        <p:nvSpPr>
          <p:cNvPr id="6" name="TextBox 3"/>
          <p:cNvSpPr txBox="1">
            <a:spLocks noChangeArrowheads="1"/>
          </p:cNvSpPr>
          <p:nvPr/>
        </p:nvSpPr>
        <p:spPr bwMode="auto">
          <a:xfrm>
            <a:off x="1643063" y="5857875"/>
            <a:ext cx="6643687" cy="276999"/>
          </a:xfrm>
          <a:prstGeom prst="rect">
            <a:avLst/>
          </a:prstGeom>
          <a:noFill/>
          <a:ln w="9525">
            <a:noFill/>
            <a:miter lim="800000"/>
            <a:headEnd/>
            <a:tailEnd/>
          </a:ln>
        </p:spPr>
        <p:txBody>
          <a:bodyPr>
            <a:spAutoFit/>
          </a:bodyPr>
          <a:lstStyle/>
          <a:p>
            <a:r>
              <a:rPr lang="en-US" sz="1200" dirty="0"/>
              <a:t>Professor Malcolm McDonald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5845" name="Straight Connector 6"/>
          <p:cNvCxnSpPr>
            <a:cxnSpLocks noChangeShapeType="1"/>
            <a:stCxn id="35844" idx="0"/>
            <a:endCxn id="35844"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5846" name="Straight Connector 8"/>
          <p:cNvCxnSpPr>
            <a:cxnSpLocks noChangeShapeType="1"/>
            <a:stCxn id="35844" idx="1"/>
            <a:endCxn id="3584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5847"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dirty="0"/>
              <a:t>Strategy – Doing the right things </a:t>
            </a:r>
            <a:r>
              <a:rPr lang="en-US" dirty="0">
                <a:sym typeface="Wingdings" pitchFamily="2" charset="2"/>
              </a:rPr>
              <a:t></a:t>
            </a:r>
            <a:endParaRPr lang="en-US" dirty="0"/>
          </a:p>
        </p:txBody>
      </p:sp>
      <p:sp>
        <p:nvSpPr>
          <p:cNvPr id="35848"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dirty="0"/>
              <a:t>Tactics – Doing things right </a:t>
            </a:r>
            <a:r>
              <a:rPr lang="en-US" dirty="0">
                <a:sym typeface="Wingdings" pitchFamily="2" charset="2"/>
              </a:rPr>
              <a:t></a:t>
            </a:r>
            <a:endParaRPr lang="en-US" dirty="0"/>
          </a:p>
        </p:txBody>
      </p:sp>
      <p:sp>
        <p:nvSpPr>
          <p:cNvPr id="10"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
        <p:nvSpPr>
          <p:cNvPr id="11" name="TextBox 3"/>
          <p:cNvSpPr txBox="1">
            <a:spLocks noChangeArrowheads="1"/>
          </p:cNvSpPr>
          <p:nvPr/>
        </p:nvSpPr>
        <p:spPr bwMode="auto">
          <a:xfrm>
            <a:off x="1571604" y="6357958"/>
            <a:ext cx="6643687" cy="276999"/>
          </a:xfrm>
          <a:prstGeom prst="rect">
            <a:avLst/>
          </a:prstGeom>
          <a:noFill/>
          <a:ln w="9525">
            <a:noFill/>
            <a:miter lim="800000"/>
            <a:headEnd/>
            <a:tailEnd/>
          </a:ln>
        </p:spPr>
        <p:txBody>
          <a:bodyPr>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6869" name="Straight Connector 6"/>
          <p:cNvCxnSpPr>
            <a:cxnSpLocks noChangeShapeType="1"/>
            <a:stCxn id="36868" idx="0"/>
            <a:endCxn id="36868"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6870" name="Straight Connector 8"/>
          <p:cNvCxnSpPr>
            <a:cxnSpLocks noChangeShapeType="1"/>
            <a:stCxn id="36868" idx="1"/>
            <a:endCxn id="36868" idx="3"/>
          </p:cNvCxnSpPr>
          <p:nvPr/>
        </p:nvCxnSpPr>
        <p:spPr bwMode="auto">
          <a:xfrm rot="10800000" flipH="1">
            <a:off x="1714500" y="3679825"/>
            <a:ext cx="6929438" cy="1588"/>
          </a:xfrm>
          <a:prstGeom prst="line">
            <a:avLst/>
          </a:prstGeom>
          <a:noFill/>
          <a:ln w="19050" algn="ctr">
            <a:solidFill>
              <a:schemeClr val="tx1"/>
            </a:solidFill>
            <a:round/>
            <a:headEnd/>
            <a:tailEnd/>
          </a:ln>
        </p:spPr>
      </p:cxnSp>
      <p:pic>
        <p:nvPicPr>
          <p:cNvPr id="36871" name="Picture 2"/>
          <p:cNvPicPr>
            <a:picLocks noChangeAspect="1" noChangeArrowheads="1"/>
          </p:cNvPicPr>
          <p:nvPr/>
        </p:nvPicPr>
        <p:blipFill>
          <a:blip r:embed="rId3" cstate="print"/>
          <a:srcRect/>
          <a:stretch>
            <a:fillRect/>
          </a:stretch>
        </p:blipFill>
        <p:spPr bwMode="auto">
          <a:xfrm>
            <a:off x="5167313" y="1800225"/>
            <a:ext cx="3476625" cy="1843088"/>
          </a:xfrm>
          <a:prstGeom prst="rect">
            <a:avLst/>
          </a:prstGeom>
          <a:noFill/>
          <a:ln w="9525">
            <a:noFill/>
            <a:miter lim="800000"/>
            <a:headEnd/>
            <a:tailEnd/>
          </a:ln>
        </p:spPr>
      </p:pic>
      <p:sp>
        <p:nvSpPr>
          <p:cNvPr id="36872"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dirty="0"/>
              <a:t>Thrive</a:t>
            </a:r>
          </a:p>
        </p:txBody>
      </p:sp>
      <p:sp>
        <p:nvSpPr>
          <p:cNvPr id="36873"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6874"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12"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6872"/>
                                        </p:tgtEl>
                                        <p:attrNameLst>
                                          <p:attrName>style.visibility</p:attrName>
                                        </p:attrNameLst>
                                      </p:cBhvr>
                                      <p:to>
                                        <p:strVal val="visible"/>
                                      </p:to>
                                    </p:set>
                                    <p:anim calcmode="lin" valueType="num">
                                      <p:cBhvr additive="base">
                                        <p:cTn id="7" dur="500" fill="hold"/>
                                        <p:tgtEl>
                                          <p:spTgt spid="36872"/>
                                        </p:tgtEl>
                                        <p:attrNameLst>
                                          <p:attrName>ppt_x</p:attrName>
                                        </p:attrNameLst>
                                      </p:cBhvr>
                                      <p:tavLst>
                                        <p:tav tm="0">
                                          <p:val>
                                            <p:strVal val="1+#ppt_w/2"/>
                                          </p:val>
                                        </p:tav>
                                        <p:tav tm="100000">
                                          <p:val>
                                            <p:strVal val="#ppt_x"/>
                                          </p:val>
                                        </p:tav>
                                      </p:tavLst>
                                    </p:anim>
                                    <p:anim calcmode="lin" valueType="num">
                                      <p:cBhvr additive="base">
                                        <p:cTn id="8" dur="500" fill="hold"/>
                                        <p:tgtEl>
                                          <p:spTgt spid="368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7893" name="Straight Connector 6"/>
          <p:cNvCxnSpPr>
            <a:cxnSpLocks noChangeShapeType="1"/>
            <a:stCxn id="37892" idx="0"/>
            <a:endCxn id="37892"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7894" name="Straight Connector 8"/>
          <p:cNvCxnSpPr>
            <a:cxnSpLocks noChangeShapeType="1"/>
            <a:stCxn id="37892" idx="1"/>
            <a:endCxn id="37892"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7895"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7896"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7897" name="Picture 3"/>
          <p:cNvPicPr>
            <a:picLocks noChangeAspect="1" noChangeArrowheads="1"/>
          </p:cNvPicPr>
          <p:nvPr/>
        </p:nvPicPr>
        <p:blipFill>
          <a:blip r:embed="rId3" cstate="print"/>
          <a:srcRect/>
          <a:stretch>
            <a:fillRect/>
          </a:stretch>
        </p:blipFill>
        <p:spPr bwMode="auto">
          <a:xfrm>
            <a:off x="5214938" y="3714750"/>
            <a:ext cx="3429000" cy="1857375"/>
          </a:xfrm>
          <a:prstGeom prst="rect">
            <a:avLst/>
          </a:prstGeom>
          <a:noFill/>
          <a:ln w="9525">
            <a:noFill/>
            <a:miter lim="800000"/>
            <a:headEnd/>
            <a:tailEnd/>
          </a:ln>
        </p:spPr>
      </p:pic>
      <p:sp>
        <p:nvSpPr>
          <p:cNvPr id="37898"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dirty="0">
                <a:solidFill>
                  <a:schemeClr val="bg1"/>
                </a:solidFill>
              </a:rPr>
              <a:t>Survive</a:t>
            </a:r>
          </a:p>
        </p:txBody>
      </p:sp>
      <p:sp>
        <p:nvSpPr>
          <p:cNvPr id="12"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8"/>
                                        </p:tgtEl>
                                        <p:attrNameLst>
                                          <p:attrName>style.visibility</p:attrName>
                                        </p:attrNameLst>
                                      </p:cBhvr>
                                      <p:to>
                                        <p:strVal val="visible"/>
                                      </p:to>
                                    </p:set>
                                    <p:anim calcmode="lin" valueType="num">
                                      <p:cBhvr additive="base">
                                        <p:cTn id="7" dur="500" fill="hold"/>
                                        <p:tgtEl>
                                          <p:spTgt spid="37898"/>
                                        </p:tgtEl>
                                        <p:attrNameLst>
                                          <p:attrName>ppt_x</p:attrName>
                                        </p:attrNameLst>
                                      </p:cBhvr>
                                      <p:tavLst>
                                        <p:tav tm="0">
                                          <p:val>
                                            <p:strVal val="1+#ppt_w/2"/>
                                          </p:val>
                                        </p:tav>
                                        <p:tav tm="100000">
                                          <p:val>
                                            <p:strVal val="#ppt_x"/>
                                          </p:val>
                                        </p:tav>
                                      </p:tavLst>
                                    </p:anim>
                                    <p:anim calcmode="lin" valueType="num">
                                      <p:cBhvr additive="base">
                                        <p:cTn id="8" dur="500" fill="hold"/>
                                        <p:tgtEl>
                                          <p:spTgt spid="378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8917" name="Straight Connector 6"/>
          <p:cNvCxnSpPr>
            <a:cxnSpLocks noChangeShapeType="1"/>
            <a:stCxn id="38916" idx="0"/>
            <a:endCxn id="38916"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8918" name="Straight Connector 8"/>
          <p:cNvCxnSpPr>
            <a:cxnSpLocks noChangeShapeType="1"/>
            <a:stCxn id="38916" idx="1"/>
            <a:endCxn id="38916"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891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8920"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8921" name="Picture 2"/>
          <p:cNvPicPr>
            <a:picLocks noChangeAspect="1" noChangeArrowheads="1"/>
          </p:cNvPicPr>
          <p:nvPr/>
        </p:nvPicPr>
        <p:blipFill>
          <a:blip r:embed="rId3" cstate="print"/>
          <a:srcRect/>
          <a:stretch>
            <a:fillRect/>
          </a:stretch>
        </p:blipFill>
        <p:spPr bwMode="auto">
          <a:xfrm>
            <a:off x="2571750" y="2857500"/>
            <a:ext cx="1552575" cy="1628775"/>
          </a:xfrm>
          <a:prstGeom prst="rect">
            <a:avLst/>
          </a:prstGeom>
          <a:noFill/>
          <a:ln w="9525">
            <a:noFill/>
            <a:miter lim="800000"/>
            <a:headEnd/>
            <a:tailEnd/>
          </a:ln>
        </p:spPr>
      </p:pic>
      <p:sp>
        <p:nvSpPr>
          <p:cNvPr id="38922" name="TextBox 13"/>
          <p:cNvSpPr txBox="1">
            <a:spLocks noChangeArrowheads="1"/>
          </p:cNvSpPr>
          <p:nvPr/>
        </p:nvSpPr>
        <p:spPr bwMode="auto">
          <a:xfrm>
            <a:off x="3000375" y="3487738"/>
            <a:ext cx="642938" cy="369887"/>
          </a:xfrm>
          <a:prstGeom prst="rect">
            <a:avLst/>
          </a:prstGeom>
          <a:noFill/>
          <a:ln w="9525">
            <a:noFill/>
            <a:miter lim="800000"/>
            <a:headEnd/>
            <a:tailEnd/>
          </a:ln>
        </p:spPr>
        <p:txBody>
          <a:bodyPr>
            <a:spAutoFit/>
          </a:bodyPr>
          <a:lstStyle/>
          <a:p>
            <a:pPr algn="ctr"/>
            <a:r>
              <a:rPr lang="en-US" dirty="0"/>
              <a:t>Die</a:t>
            </a:r>
          </a:p>
        </p:txBody>
      </p:sp>
      <p:sp>
        <p:nvSpPr>
          <p:cNvPr id="13"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8922"/>
                                        </p:tgtEl>
                                        <p:attrNameLst>
                                          <p:attrName>style.visibility</p:attrName>
                                        </p:attrNameLst>
                                      </p:cBhvr>
                                      <p:to>
                                        <p:strVal val="visible"/>
                                      </p:to>
                                    </p:set>
                                    <p:anim calcmode="lin" valueType="num">
                                      <p:cBhvr additive="base">
                                        <p:cTn id="7" dur="500" fill="hold"/>
                                        <p:tgtEl>
                                          <p:spTgt spid="38922"/>
                                        </p:tgtEl>
                                        <p:attrNameLst>
                                          <p:attrName>ppt_x</p:attrName>
                                        </p:attrNameLst>
                                      </p:cBhvr>
                                      <p:tavLst>
                                        <p:tav tm="0">
                                          <p:val>
                                            <p:strVal val="0-#ppt_w/2"/>
                                          </p:val>
                                        </p:tav>
                                        <p:tav tm="100000">
                                          <p:val>
                                            <p:strVal val="#ppt_x"/>
                                          </p:val>
                                        </p:tav>
                                      </p:tavLst>
                                    </p:anim>
                                    <p:anim calcmode="lin" valueType="num">
                                      <p:cBhvr additive="base">
                                        <p:cTn id="8" dur="500" fill="hold"/>
                                        <p:tgtEl>
                                          <p:spTgt spid="389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lgn="l" eaLnBrk="1" hangingPunct="1"/>
            <a:r>
              <a:rPr lang="en-ZA" sz="2400" b="1" dirty="0" smtClean="0"/>
              <a:t>Strategy versus tactics</a:t>
            </a:r>
          </a:p>
        </p:txBody>
      </p:sp>
      <p:sp>
        <p:nvSpPr>
          <p:cNvPr id="39940"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9941" name="Straight Connector 6"/>
          <p:cNvCxnSpPr>
            <a:cxnSpLocks noChangeShapeType="1"/>
            <a:stCxn id="39940" idx="0"/>
            <a:endCxn id="39940"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9942" name="Straight Connector 8"/>
          <p:cNvCxnSpPr>
            <a:cxnSpLocks noChangeShapeType="1"/>
            <a:stCxn id="39940" idx="1"/>
            <a:endCxn id="39940"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9943"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9944"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9945" name="Picture 2"/>
          <p:cNvPicPr>
            <a:picLocks noChangeAspect="1" noChangeArrowheads="1"/>
          </p:cNvPicPr>
          <p:nvPr/>
        </p:nvPicPr>
        <p:blipFill>
          <a:blip r:embed="rId3" cstate="print"/>
          <a:srcRect/>
          <a:stretch>
            <a:fillRect/>
          </a:stretch>
        </p:blipFill>
        <p:spPr bwMode="auto">
          <a:xfrm>
            <a:off x="1714500" y="3695700"/>
            <a:ext cx="3429000" cy="1919288"/>
          </a:xfrm>
          <a:prstGeom prst="rect">
            <a:avLst/>
          </a:prstGeom>
          <a:noFill/>
          <a:ln w="9525">
            <a:noFill/>
            <a:miter lim="800000"/>
            <a:headEnd/>
            <a:tailEnd/>
          </a:ln>
        </p:spPr>
      </p:pic>
      <p:sp>
        <p:nvSpPr>
          <p:cNvPr id="39946"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dirty="0">
                <a:solidFill>
                  <a:schemeClr val="bg1"/>
                </a:solidFill>
              </a:rPr>
              <a:t>Die slowly</a:t>
            </a:r>
          </a:p>
        </p:txBody>
      </p:sp>
      <p:pic>
        <p:nvPicPr>
          <p:cNvPr id="39947" name="Picture 3"/>
          <p:cNvPicPr>
            <a:picLocks noChangeAspect="1" noChangeArrowheads="1"/>
          </p:cNvPicPr>
          <p:nvPr/>
        </p:nvPicPr>
        <p:blipFill>
          <a:blip r:embed="rId4" cstate="print"/>
          <a:srcRect/>
          <a:stretch>
            <a:fillRect/>
          </a:stretch>
        </p:blipFill>
        <p:spPr bwMode="auto">
          <a:xfrm>
            <a:off x="1714500" y="1785938"/>
            <a:ext cx="3429000" cy="1857375"/>
          </a:xfrm>
          <a:prstGeom prst="rect">
            <a:avLst/>
          </a:prstGeom>
          <a:noFill/>
          <a:ln w="9525">
            <a:noFill/>
            <a:miter lim="800000"/>
            <a:headEnd/>
            <a:tailEnd/>
          </a:ln>
        </p:spPr>
      </p:pic>
      <p:sp>
        <p:nvSpPr>
          <p:cNvPr id="39948"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dirty="0">
                <a:solidFill>
                  <a:schemeClr val="bg1"/>
                </a:solidFill>
              </a:rPr>
              <a:t>Die fast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9948"/>
                                        </p:tgtEl>
                                        <p:attrNameLst>
                                          <p:attrName>style.visibility</p:attrName>
                                        </p:attrNameLst>
                                      </p:cBhvr>
                                      <p:to>
                                        <p:strVal val="visible"/>
                                      </p:to>
                                    </p:set>
                                    <p:anim calcmode="lin" valueType="num">
                                      <p:cBhvr additive="base">
                                        <p:cTn id="7" dur="500" fill="hold"/>
                                        <p:tgtEl>
                                          <p:spTgt spid="39948"/>
                                        </p:tgtEl>
                                        <p:attrNameLst>
                                          <p:attrName>ppt_x</p:attrName>
                                        </p:attrNameLst>
                                      </p:cBhvr>
                                      <p:tavLst>
                                        <p:tav tm="0">
                                          <p:val>
                                            <p:strVal val="0-#ppt_w/2"/>
                                          </p:val>
                                        </p:tav>
                                        <p:tav tm="100000">
                                          <p:val>
                                            <p:strVal val="#ppt_x"/>
                                          </p:val>
                                        </p:tav>
                                      </p:tavLst>
                                    </p:anim>
                                    <p:anim calcmode="lin" valueType="num">
                                      <p:cBhvr additive="base">
                                        <p:cTn id="8" dur="500" fill="hold"/>
                                        <p:tgtEl>
                                          <p:spTgt spid="39948"/>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9946"/>
                                        </p:tgtEl>
                                        <p:attrNameLst>
                                          <p:attrName>style.visibility</p:attrName>
                                        </p:attrNameLst>
                                      </p:cBhvr>
                                      <p:to>
                                        <p:strVal val="visible"/>
                                      </p:to>
                                    </p:set>
                                    <p:anim calcmode="lin" valueType="num">
                                      <p:cBhvr additive="base">
                                        <p:cTn id="11" dur="500" fill="hold"/>
                                        <p:tgtEl>
                                          <p:spTgt spid="39946"/>
                                        </p:tgtEl>
                                        <p:attrNameLst>
                                          <p:attrName>ppt_x</p:attrName>
                                        </p:attrNameLst>
                                      </p:cBhvr>
                                      <p:tavLst>
                                        <p:tav tm="0">
                                          <p:val>
                                            <p:strVal val="0-#ppt_w/2"/>
                                          </p:val>
                                        </p:tav>
                                        <p:tav tm="100000">
                                          <p:val>
                                            <p:strVal val="#ppt_x"/>
                                          </p:val>
                                        </p:tav>
                                      </p:tavLst>
                                    </p:anim>
                                    <p:anim calcmode="lin" valueType="num">
                                      <p:cBhvr additive="base">
                                        <p:cTn id="12" dur="500" fill="hold"/>
                                        <p:tgtEl>
                                          <p:spTgt spid="39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p:bldP spid="399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l" eaLnBrk="1" hangingPunct="1"/>
            <a:r>
              <a:rPr lang="en-ZA" sz="2400" b="1" dirty="0" smtClean="0"/>
              <a:t>Strategy versus tactics</a:t>
            </a:r>
          </a:p>
        </p:txBody>
      </p:sp>
      <p:sp>
        <p:nvSpPr>
          <p:cNvPr id="4096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679032"/>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3" cstate="print"/>
          <a:srcRect/>
          <a:stretch>
            <a:fillRect/>
          </a:stretch>
        </p:blipFill>
        <p:spPr bwMode="auto">
          <a:xfrm>
            <a:off x="5214938" y="1785938"/>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4096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pic>
        <p:nvPicPr>
          <p:cNvPr id="40970" name="Picture 3"/>
          <p:cNvPicPr>
            <a:picLocks noChangeAspect="1" noChangeArrowheads="1"/>
          </p:cNvPicPr>
          <p:nvPr/>
        </p:nvPicPr>
        <p:blipFill>
          <a:blip r:embed="rId4" cstate="print"/>
          <a:srcRect/>
          <a:stretch>
            <a:fillRect/>
          </a:stretch>
        </p:blipFill>
        <p:spPr bwMode="auto">
          <a:xfrm>
            <a:off x="5214938" y="3714750"/>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40972"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pic>
        <p:nvPicPr>
          <p:cNvPr id="40973" name="Picture 2"/>
          <p:cNvPicPr>
            <a:picLocks noChangeAspect="1" noChangeArrowheads="1"/>
          </p:cNvPicPr>
          <p:nvPr/>
        </p:nvPicPr>
        <p:blipFill>
          <a:blip r:embed="rId5" cstate="print"/>
          <a:srcRect/>
          <a:stretch>
            <a:fillRect/>
          </a:stretch>
        </p:blipFill>
        <p:spPr bwMode="auto">
          <a:xfrm>
            <a:off x="1714500" y="3695700"/>
            <a:ext cx="3429000" cy="1919288"/>
          </a:xfrm>
          <a:prstGeom prst="rect">
            <a:avLst/>
          </a:prstGeom>
          <a:noFill/>
          <a:ln w="9525">
            <a:noFill/>
            <a:miter lim="800000"/>
            <a:headEnd/>
            <a:tailEnd/>
          </a:ln>
        </p:spPr>
      </p:pic>
      <p:sp>
        <p:nvSpPr>
          <p:cNvPr id="40974"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40975" name="Picture 3"/>
          <p:cNvPicPr>
            <a:picLocks noChangeAspect="1" noChangeArrowheads="1"/>
          </p:cNvPicPr>
          <p:nvPr/>
        </p:nvPicPr>
        <p:blipFill>
          <a:blip r:embed="rId6" cstate="print"/>
          <a:srcRect/>
          <a:stretch>
            <a:fillRect/>
          </a:stretch>
        </p:blipFill>
        <p:spPr bwMode="auto">
          <a:xfrm>
            <a:off x="1714500" y="1785938"/>
            <a:ext cx="3429000" cy="1857375"/>
          </a:xfrm>
          <a:prstGeom prst="rect">
            <a:avLst/>
          </a:prstGeom>
          <a:noFill/>
          <a:ln w="9525">
            <a:noFill/>
            <a:miter lim="800000"/>
            <a:headEnd/>
            <a:tailEnd/>
          </a:ln>
        </p:spPr>
      </p:pic>
      <p:sp>
        <p:nvSpPr>
          <p:cNvPr id="40976"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pic>
        <p:nvPicPr>
          <p:cNvPr id="40977" name="Content Placeholder 4" descr="jara final logo 2 copy.jpg"/>
          <p:cNvPicPr>
            <a:picLocks noChangeAspect="1"/>
          </p:cNvPicPr>
          <p:nvPr/>
        </p:nvPicPr>
        <p:blipFill>
          <a:blip r:embed="rId7" cstate="print"/>
          <a:srcRect/>
          <a:stretch>
            <a:fillRect/>
          </a:stretch>
        </p:blipFill>
        <p:spPr bwMode="auto">
          <a:xfrm>
            <a:off x="7143532" y="142852"/>
            <a:ext cx="1716326" cy="1143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l" eaLnBrk="1" hangingPunct="1"/>
            <a:r>
              <a:rPr lang="en-ZA" sz="2400" b="1" dirty="0" smtClean="0"/>
              <a:t>What is strategy?</a:t>
            </a:r>
          </a:p>
        </p:txBody>
      </p:sp>
      <p:sp>
        <p:nvSpPr>
          <p:cNvPr id="41987" name="Rectangle 3"/>
          <p:cNvSpPr>
            <a:spLocks noGrp="1" noChangeArrowheads="1"/>
          </p:cNvSpPr>
          <p:nvPr>
            <p:ph type="body" idx="1"/>
          </p:nvPr>
        </p:nvSpPr>
        <p:spPr/>
        <p:txBody>
          <a:bodyPr/>
          <a:lstStyle/>
          <a:p>
            <a:pPr eaLnBrk="1" hangingPunct="1"/>
            <a:r>
              <a:rPr lang="en-US" sz="1800" dirty="0" smtClean="0"/>
              <a:t>The essence of why an organization exists and how it thrives</a:t>
            </a:r>
          </a:p>
          <a:p>
            <a:pPr eaLnBrk="1" hangingPunct="1"/>
            <a:endParaRPr lang="en-ZA" sz="1800" dirty="0" smtClean="0"/>
          </a:p>
        </p:txBody>
      </p:sp>
      <p:pic>
        <p:nvPicPr>
          <p:cNvPr id="41988" name="Picture 2"/>
          <p:cNvPicPr>
            <a:picLocks noChangeAspect="1" noChangeArrowheads="1"/>
          </p:cNvPicPr>
          <p:nvPr/>
        </p:nvPicPr>
        <p:blipFill>
          <a:blip r:embed="rId3" cstate="print"/>
          <a:srcRect/>
          <a:stretch>
            <a:fillRect/>
          </a:stretch>
        </p:blipFill>
        <p:spPr bwMode="auto">
          <a:xfrm>
            <a:off x="1071538" y="2143116"/>
            <a:ext cx="7200900" cy="4076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Information technology</a:t>
            </a:r>
            <a:endParaRPr lang="en-US" sz="2400" b="1" dirty="0">
              <a:solidFill>
                <a:schemeClr val="tx2"/>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ncil Mail Cover 28 March 2003.jpg"/>
          <p:cNvPicPr>
            <a:picLocks noChangeAspect="1"/>
          </p:cNvPicPr>
          <p:nvPr/>
        </p:nvPicPr>
        <p:blipFill>
          <a:blip r:embed="rId3" cstate="print"/>
          <a:stretch>
            <a:fillRect/>
          </a:stretch>
        </p:blipFill>
        <p:spPr>
          <a:xfrm>
            <a:off x="0" y="1428736"/>
            <a:ext cx="5192359" cy="5429264"/>
          </a:xfrm>
          <a:prstGeom prst="rect">
            <a:avLst/>
          </a:prstGeom>
        </p:spPr>
      </p:pic>
      <p:sp>
        <p:nvSpPr>
          <p:cNvPr id="4" name="Rectangle 3"/>
          <p:cNvSpPr/>
          <p:nvPr/>
        </p:nvSpPr>
        <p:spPr>
          <a:xfrm>
            <a:off x="142844" y="4429132"/>
            <a:ext cx="4643470"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a:stretch>
            <a:fillRect/>
          </a:stretch>
        </p:blipFill>
        <p:spPr bwMode="auto">
          <a:xfrm>
            <a:off x="5143504" y="1428736"/>
            <a:ext cx="4000497" cy="3883919"/>
          </a:xfrm>
          <a:prstGeom prst="rect">
            <a:avLst/>
          </a:prstGeom>
          <a:noFill/>
          <a:ln w="9525">
            <a:noFill/>
            <a:miter lim="800000"/>
            <a:headEnd/>
            <a:tailEnd/>
          </a:ln>
          <a:effectLst/>
        </p:spPr>
      </p:pic>
      <p:grpSp>
        <p:nvGrpSpPr>
          <p:cNvPr id="2" name="Group 10"/>
          <p:cNvGrpSpPr/>
          <p:nvPr/>
        </p:nvGrpSpPr>
        <p:grpSpPr>
          <a:xfrm>
            <a:off x="4786314" y="5286388"/>
            <a:ext cx="4357686" cy="1077218"/>
            <a:chOff x="4786314" y="5286388"/>
            <a:chExt cx="4357686" cy="1077218"/>
          </a:xfrm>
        </p:grpSpPr>
        <p:sp>
          <p:nvSpPr>
            <p:cNvPr id="5" name="TextBox 4"/>
            <p:cNvSpPr txBox="1"/>
            <p:nvPr/>
          </p:nvSpPr>
          <p:spPr>
            <a:xfrm>
              <a:off x="5286380" y="5286388"/>
              <a:ext cx="3857620" cy="1077218"/>
            </a:xfrm>
            <a:prstGeom prst="rect">
              <a:avLst/>
            </a:prstGeom>
            <a:noFill/>
          </p:spPr>
          <p:txBody>
            <a:bodyPr wrap="square" rtlCol="0">
              <a:spAutoFit/>
            </a:bodyPr>
            <a:lstStyle/>
            <a:p>
              <a:r>
                <a:rPr lang="en-US" sz="1600" b="1" dirty="0" smtClean="0">
                  <a:solidFill>
                    <a:srgbClr val="002060"/>
                  </a:solidFill>
                </a:rPr>
                <a:t>“</a:t>
              </a:r>
              <a:r>
                <a:rPr lang="en-US" sz="1600" b="1" i="1" dirty="0" smtClean="0">
                  <a:solidFill>
                    <a:srgbClr val="002060"/>
                  </a:solidFill>
                </a:rPr>
                <a:t>19 out of 20 </a:t>
              </a:r>
              <a:r>
                <a:rPr lang="en-US" sz="1600" b="1" i="1" dirty="0" err="1" smtClean="0">
                  <a:solidFill>
                    <a:srgbClr val="002060"/>
                  </a:solidFill>
                </a:rPr>
                <a:t>ERP</a:t>
              </a:r>
              <a:r>
                <a:rPr lang="en-US" sz="1600" b="1" i="1" dirty="0" smtClean="0">
                  <a:solidFill>
                    <a:srgbClr val="002060"/>
                  </a:solidFill>
                </a:rPr>
                <a:t> (integrated business information system) implementations do NOT deliver what was promised</a:t>
              </a:r>
              <a:r>
                <a:rPr lang="en-US" sz="1600" b="1" dirty="0" smtClean="0">
                  <a:solidFill>
                    <a:srgbClr val="002060"/>
                  </a:solidFill>
                </a:rPr>
                <a:t>”</a:t>
              </a:r>
              <a:endParaRPr lang="en-US" sz="1600" b="1" dirty="0">
                <a:solidFill>
                  <a:srgbClr val="002060"/>
                </a:solidFill>
              </a:endParaRPr>
            </a:p>
          </p:txBody>
        </p:sp>
        <p:cxnSp>
          <p:nvCxnSpPr>
            <p:cNvPr id="10" name="Straight Arrow Connector 9"/>
            <p:cNvCxnSpPr>
              <a:stCxn id="5" idx="1"/>
            </p:cNvCxnSpPr>
            <p:nvPr/>
          </p:nvCxnSpPr>
          <p:spPr>
            <a:xfrm rot="10800000">
              <a:off x="4786314" y="5786455"/>
              <a:ext cx="500066" cy="38543"/>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1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An industry in crisis</a:t>
            </a:r>
            <a:endParaRPr lang="en-US" sz="2400" b="1" dirty="0">
              <a:solidFill>
                <a:schemeClr val="tx2"/>
              </a:solidFill>
            </a:endParaRPr>
          </a:p>
        </p:txBody>
      </p:sp>
      <p:sp>
        <p:nvSpPr>
          <p:cNvPr id="13" name="Rectangle 12"/>
          <p:cNvSpPr/>
          <p:nvPr/>
        </p:nvSpPr>
        <p:spPr>
          <a:xfrm>
            <a:off x="1000100" y="6715148"/>
            <a:ext cx="4143404" cy="142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10"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I.T. versus bridges</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Failures are increasing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The opportunity is huge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1026" name="Picture 2"/>
          <p:cNvPicPr>
            <a:picLocks noChangeAspect="1" noChangeArrowheads="1"/>
          </p:cNvPicPr>
          <p:nvPr/>
        </p:nvPicPr>
        <p:blipFill>
          <a:blip r:embed="rId3" cstate="print"/>
          <a:srcRect/>
          <a:stretch>
            <a:fillRect/>
          </a:stretch>
        </p:blipFill>
        <p:spPr bwMode="auto">
          <a:xfrm>
            <a:off x="0" y="1428736"/>
            <a:ext cx="9144000" cy="4648878"/>
          </a:xfrm>
          <a:prstGeom prst="rect">
            <a:avLst/>
          </a:prstGeom>
          <a:noFill/>
          <a:ln w="9525">
            <a:noFill/>
            <a:miter lim="800000"/>
            <a:headEnd/>
            <a:tailEnd/>
          </a:ln>
        </p:spPr>
      </p:pic>
      <p:pic>
        <p:nvPicPr>
          <p:cNvPr id="227330" name="Picture 2"/>
          <p:cNvPicPr>
            <a:picLocks noChangeAspect="1" noChangeArrowheads="1"/>
          </p:cNvPicPr>
          <p:nvPr/>
        </p:nvPicPr>
        <p:blipFill>
          <a:blip r:embed="rId4" cstate="print"/>
          <a:srcRect/>
          <a:stretch>
            <a:fillRect/>
          </a:stretch>
        </p:blipFill>
        <p:spPr bwMode="auto">
          <a:xfrm>
            <a:off x="5334000" y="1428736"/>
            <a:ext cx="3810000" cy="5019675"/>
          </a:xfrm>
          <a:prstGeom prst="rect">
            <a:avLst/>
          </a:prstGeom>
          <a:noFill/>
          <a:ln w="9525">
            <a:noFill/>
            <a:miter lim="800000"/>
            <a:headEnd/>
            <a:tailEnd/>
          </a:ln>
        </p:spPr>
      </p:pic>
      <p:sp>
        <p:nvSpPr>
          <p:cNvPr id="7" name="Oval 6"/>
          <p:cNvSpPr/>
          <p:nvPr/>
        </p:nvSpPr>
        <p:spPr>
          <a:xfrm>
            <a:off x="-214346" y="4572008"/>
            <a:ext cx="5572164"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27330"/>
                                        </p:tgtEl>
                                        <p:attrNameLst>
                                          <p:attrName>style.visibility</p:attrName>
                                        </p:attrNameLst>
                                      </p:cBhvr>
                                      <p:to>
                                        <p:strVal val="visible"/>
                                      </p:to>
                                    </p:set>
                                    <p:animEffect transition="in" filter="fade">
                                      <p:cBhvr>
                                        <p:cTn id="14" dur="2000"/>
                                        <p:tgtEl>
                                          <p:spTgt spid="227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Extreme failures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2308324"/>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Seven years and half a billion dollars  -- international chemicals company</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$400 million -- multinational shoe corporation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Multinational entertainment giant -- $878 million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Major supermarket chain -- $195 million</a:t>
            </a:r>
            <a:endParaRPr lang="en-US" dirty="0">
              <a:solidFill>
                <a:schemeClr val="tx2"/>
              </a:solidFill>
            </a:endParaRPr>
          </a:p>
        </p:txBody>
      </p:sp>
      <p:pic>
        <p:nvPicPr>
          <p:cNvPr id="6" name="Picture 5" descr="Delete Key iStock_000007206932XSmall.jpg"/>
          <p:cNvPicPr>
            <a:picLocks noChangeAspect="1"/>
          </p:cNvPicPr>
          <p:nvPr/>
        </p:nvPicPr>
        <p:blipFill>
          <a:blip r:embed="rId3" cstate="print"/>
          <a:stretch>
            <a:fillRect/>
          </a:stretch>
        </p:blipFill>
        <p:spPr>
          <a:xfrm>
            <a:off x="5357818" y="4351654"/>
            <a:ext cx="3786182" cy="2506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1000"/>
                                        <p:tgtEl>
                                          <p:spTgt spid="5">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struction Site cut.wav">
            <a:hlinkClick r:id="" action="ppaction://media"/>
          </p:cNvPr>
          <p:cNvPicPr>
            <a:picLocks noRot="1" noChangeAspect="1"/>
          </p:cNvPicPr>
          <p:nvPr>
            <a:wavAudioFile r:embed="rId1" name="Construction Site cut.wav"/>
          </p:nvPr>
        </p:nvPicPr>
        <p:blipFill>
          <a:blip r:embed="rId5" cstate="print"/>
          <a:stretch>
            <a:fillRect/>
          </a:stretch>
        </p:blipFill>
        <p:spPr>
          <a:xfrm>
            <a:off x="0" y="1695440"/>
            <a:ext cx="304800" cy="304800"/>
          </a:xfrm>
          <a:prstGeom prst="rect">
            <a:avLst/>
          </a:prstGeom>
        </p:spPr>
      </p:pic>
      <p:pic>
        <p:nvPicPr>
          <p:cNvPr id="10" name="iStock_000008636573Wav44100 Explosion Large.wav">
            <a:hlinkClick r:id="" action="ppaction://media"/>
          </p:cNvPr>
          <p:cNvPicPr>
            <a:picLocks noRot="1" noChangeAspect="1"/>
          </p:cNvPicPr>
          <p:nvPr>
            <a:wavAudioFile r:embed="rId2" name="iStock_000008636573Wav44100 Explosion Large.wav"/>
          </p:nvPr>
        </p:nvPicPr>
        <p:blipFill>
          <a:blip r:embed="rId6" cstate="print"/>
          <a:stretch>
            <a:fillRect/>
          </a:stretch>
        </p:blipFill>
        <p:spPr>
          <a:xfrm>
            <a:off x="142844" y="1766878"/>
            <a:ext cx="304800" cy="304800"/>
          </a:xfrm>
          <a:prstGeom prst="rect">
            <a:avLst/>
          </a:prstGeom>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Deleting a building</a:t>
            </a:r>
            <a:endParaRPr lang="en-ZA" sz="2400" b="1" dirty="0">
              <a:solidFill>
                <a:schemeClr val="tx2"/>
              </a:solidFill>
              <a:latin typeface="Verdana" pitchFamily="34" charset="0"/>
            </a:endParaRPr>
          </a:p>
        </p:txBody>
      </p:sp>
      <p:sp>
        <p:nvSpPr>
          <p:cNvPr id="13" name="Rectangle 12"/>
          <p:cNvSpPr/>
          <p:nvPr/>
        </p:nvSpPr>
        <p:spPr>
          <a:xfrm>
            <a:off x="0" y="1500174"/>
            <a:ext cx="1000132"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a:blip r:embed="rId7" cstate="print"/>
          <a:srcRect/>
          <a:stretch>
            <a:fillRect/>
          </a:stretch>
        </p:blipFill>
        <p:spPr bwMode="auto">
          <a:xfrm>
            <a:off x="0" y="1428736"/>
            <a:ext cx="4057650" cy="2686050"/>
          </a:xfrm>
          <a:prstGeom prst="rect">
            <a:avLst/>
          </a:prstGeom>
          <a:noFill/>
          <a:ln w="9525">
            <a:noFill/>
            <a:miter lim="800000"/>
            <a:headEnd/>
            <a:tailEnd/>
          </a:ln>
        </p:spPr>
      </p:pic>
      <p:pic>
        <p:nvPicPr>
          <p:cNvPr id="6146" name="Picture 2"/>
          <p:cNvPicPr>
            <a:picLocks noChangeAspect="1" noChangeArrowheads="1"/>
          </p:cNvPicPr>
          <p:nvPr/>
        </p:nvPicPr>
        <p:blipFill>
          <a:blip r:embed="rId8" cstate="print"/>
          <a:srcRect/>
          <a:stretch>
            <a:fillRect/>
          </a:stretch>
        </p:blipFill>
        <p:spPr bwMode="auto">
          <a:xfrm>
            <a:off x="2500297" y="1428736"/>
            <a:ext cx="6643703" cy="4500584"/>
          </a:xfrm>
          <a:prstGeom prst="rect">
            <a:avLst/>
          </a:prstGeom>
          <a:noFill/>
          <a:ln w="9525">
            <a:noFill/>
            <a:miter lim="800000"/>
            <a:headEnd/>
            <a:tailEnd/>
          </a:ln>
        </p:spPr>
      </p:pic>
      <p:pic>
        <p:nvPicPr>
          <p:cNvPr id="11" name="Picture 2"/>
          <p:cNvPicPr>
            <a:picLocks noChangeAspect="1" noChangeArrowheads="1"/>
          </p:cNvPicPr>
          <p:nvPr/>
        </p:nvPicPr>
        <p:blipFill>
          <a:blip r:embed="rId9" cstate="print"/>
          <a:srcRect/>
          <a:stretch>
            <a:fillRect/>
          </a:stretch>
        </p:blipFill>
        <p:spPr bwMode="auto">
          <a:xfrm>
            <a:off x="2485403" y="1428736"/>
            <a:ext cx="6658597" cy="4572032"/>
          </a:xfrm>
          <a:prstGeom prst="rect">
            <a:avLst/>
          </a:prstGeom>
          <a:noFill/>
          <a:ln w="9525">
            <a:noFill/>
            <a:miter lim="800000"/>
            <a:headEnd/>
            <a:tailEnd/>
          </a:ln>
        </p:spPr>
      </p:pic>
      <p:pic>
        <p:nvPicPr>
          <p:cNvPr id="6147" name="Picture 3"/>
          <p:cNvPicPr>
            <a:picLocks noChangeAspect="1" noChangeArrowheads="1"/>
          </p:cNvPicPr>
          <p:nvPr/>
        </p:nvPicPr>
        <p:blipFill>
          <a:blip r:embed="rId10" cstate="print"/>
          <a:srcRect/>
          <a:stretch>
            <a:fillRect/>
          </a:stretch>
        </p:blipFill>
        <p:spPr bwMode="auto">
          <a:xfrm>
            <a:off x="2500298" y="1446609"/>
            <a:ext cx="6643702" cy="4500571"/>
          </a:xfrm>
          <a:prstGeom prst="rect">
            <a:avLst/>
          </a:prstGeom>
          <a:noFill/>
          <a:ln w="9525">
            <a:noFill/>
            <a:miter lim="800000"/>
            <a:headEnd/>
            <a:tailEnd/>
          </a:ln>
        </p:spPr>
      </p:pic>
      <p:pic>
        <p:nvPicPr>
          <p:cNvPr id="6148" name="Picture 4"/>
          <p:cNvPicPr>
            <a:picLocks noChangeAspect="1" noChangeArrowheads="1"/>
          </p:cNvPicPr>
          <p:nvPr/>
        </p:nvPicPr>
        <p:blipFill>
          <a:blip r:embed="rId11" cstate="print"/>
          <a:srcRect/>
          <a:stretch>
            <a:fillRect/>
          </a:stretch>
        </p:blipFill>
        <p:spPr bwMode="auto">
          <a:xfrm>
            <a:off x="2500298" y="1428736"/>
            <a:ext cx="6643703" cy="4567259"/>
          </a:xfrm>
          <a:prstGeom prst="rect">
            <a:avLst/>
          </a:prstGeom>
          <a:noFill/>
          <a:ln w="9525">
            <a:noFill/>
            <a:miter lim="800000"/>
            <a:headEnd/>
            <a:tailEnd/>
          </a:ln>
        </p:spPr>
      </p:pic>
      <p:pic>
        <p:nvPicPr>
          <p:cNvPr id="6149" name="Picture 5"/>
          <p:cNvPicPr>
            <a:picLocks noChangeAspect="1" noChangeArrowheads="1"/>
          </p:cNvPicPr>
          <p:nvPr/>
        </p:nvPicPr>
        <p:blipFill>
          <a:blip r:embed="rId12" cstate="print"/>
          <a:srcRect/>
          <a:stretch>
            <a:fillRect/>
          </a:stretch>
        </p:blipFill>
        <p:spPr bwMode="auto">
          <a:xfrm>
            <a:off x="2500298" y="1428736"/>
            <a:ext cx="6643702" cy="45736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3794"/>
                                        </p:tgtEl>
                                        <p:attrNameLst>
                                          <p:attrName>style.visibility</p:attrName>
                                        </p:attrNameLst>
                                      </p:cBhvr>
                                      <p:to>
                                        <p:strVal val="visible"/>
                                      </p:to>
                                    </p:set>
                                    <p:animEffect transition="in" filter="fade">
                                      <p:cBhvr>
                                        <p:cTn id="11" dur="2000"/>
                                        <p:tgtEl>
                                          <p:spTgt spid="3379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 presetClass="mediacall" presetSubtype="0" fill="hold" nodeType="withEffect">
                                  <p:stCondLst>
                                    <p:cond delay="0"/>
                                  </p:stCondLst>
                                  <p:childTnLst>
                                    <p:cmd type="call" cmd="playFrom(0.0)">
                                      <p:cBhvr>
                                        <p:cTn id="17" dur="1" fill="hold"/>
                                        <p:tgtEl>
                                          <p:spTgt spid="10"/>
                                        </p:tgtEl>
                                      </p:cBhvr>
                                    </p:cmd>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fade">
                                      <p:cBhvr>
                                        <p:cTn id="21" dur="2000"/>
                                        <p:tgtEl>
                                          <p:spTgt spid="6147"/>
                                        </p:tgtEl>
                                      </p:cBhvr>
                                    </p:animEffect>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6148"/>
                                        </p:tgtEl>
                                        <p:attrNameLst>
                                          <p:attrName>style.visibility</p:attrName>
                                        </p:attrNameLst>
                                      </p:cBhvr>
                                      <p:to>
                                        <p:strVal val="visible"/>
                                      </p:to>
                                    </p:set>
                                    <p:animEffect transition="in" filter="fade">
                                      <p:cBhvr>
                                        <p:cTn id="25" dur="2000"/>
                                        <p:tgtEl>
                                          <p:spTgt spid="6148"/>
                                        </p:tgtEl>
                                      </p:cBhvr>
                                    </p:animEffect>
                                  </p:childTnLst>
                                </p:cTn>
                              </p:par>
                            </p:childTnLst>
                          </p:cTn>
                        </p:par>
                        <p:par>
                          <p:cTn id="26" fill="hold">
                            <p:stCondLst>
                              <p:cond delay="10000"/>
                            </p:stCondLst>
                            <p:childTnLst>
                              <p:par>
                                <p:cTn id="27" presetID="1" presetClass="mediacall" presetSubtype="0" fill="hold" nodeType="afterEffect">
                                  <p:stCondLst>
                                    <p:cond delay="0"/>
                                  </p:stCondLst>
                                  <p:childTnLst>
                                    <p:cmd type="call" cmd="playFrom(0.0)">
                                      <p:cBhvr>
                                        <p:cTn id="28" dur="7891" fill="hold"/>
                                        <p:tgtEl>
                                          <p:spTgt spid="12"/>
                                        </p:tgtEl>
                                      </p:cBhvr>
                                    </p:cmd>
                                  </p:childTnLst>
                                </p:cTn>
                              </p:par>
                              <p:par>
                                <p:cTn id="29" presetID="10" presetClass="entr" presetSubtype="0" fill="hold" nodeType="withEffect">
                                  <p:stCondLst>
                                    <p:cond delay="0"/>
                                  </p:stCondLst>
                                  <p:childTnLst>
                                    <p:set>
                                      <p:cBhvr>
                                        <p:cTn id="30" dur="1" fill="hold">
                                          <p:stCondLst>
                                            <p:cond delay="0"/>
                                          </p:stCondLst>
                                        </p:cTn>
                                        <p:tgtEl>
                                          <p:spTgt spid="6149"/>
                                        </p:tgtEl>
                                        <p:attrNameLst>
                                          <p:attrName>style.visibility</p:attrName>
                                        </p:attrNameLst>
                                      </p:cBhvr>
                                      <p:to>
                                        <p:strVal val="visible"/>
                                      </p:to>
                                    </p:set>
                                    <p:animEffect transition="in" filter="fade">
                                      <p:cBhvr>
                                        <p:cTn id="31" dur="5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2" fill="hold" display="0">
                  <p:stCondLst>
                    <p:cond delay="indefinite"/>
                  </p:stCondLst>
                  <p:endCondLst>
                    <p:cond evt="onPrev" delay="0">
                      <p:tgtEl>
                        <p:sldTgt/>
                      </p:tgtEl>
                    </p:cond>
                    <p:cond evt="onStopAudio" delay="0">
                      <p:tgtEl>
                        <p:sldTgt/>
                      </p:tgtEl>
                    </p:cond>
                  </p:endCondLst>
                </p:cTn>
                <p:tgtEl>
                  <p:spTgt spid="10"/>
                </p:tgtEl>
              </p:cMediaNode>
            </p:audio>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071678"/>
            <a:ext cx="8643998" cy="2585323"/>
          </a:xfrm>
          <a:prstGeom prst="rect">
            <a:avLst/>
          </a:prstGeom>
          <a:noFill/>
        </p:spPr>
        <p:txBody>
          <a:bodyPr wrap="square" rtlCol="0">
            <a:spAutoFit/>
          </a:bodyPr>
          <a:lstStyle/>
          <a:p>
            <a:r>
              <a:rPr lang="en-US" b="1" dirty="0" smtClean="0">
                <a:solidFill>
                  <a:schemeClr val="tx2"/>
                </a:solidFill>
              </a:rPr>
              <a:t>"Attendees of Gartner's Business Intelligence Summit in London last month were not surprised to hear that most enterprises are still failing to use business intelligence (BI) strategically. Gartner's survey of over 1300 CIOs returned some unimpressive findings about the state of BI implementations: Gartner's vice: president of research summed up the situation nicely by saying:</a:t>
            </a:r>
          </a:p>
          <a:p>
            <a:endParaRPr lang="en-US" b="1" dirty="0" smtClean="0">
              <a:solidFill>
                <a:schemeClr val="tx2"/>
              </a:solidFill>
            </a:endParaRPr>
          </a:p>
          <a:p>
            <a:r>
              <a:rPr lang="en-US" b="1" dirty="0" smtClean="0">
                <a:solidFill>
                  <a:srgbClr val="150C8E"/>
                </a:solidFill>
              </a:rPr>
              <a:t>“</a:t>
            </a:r>
            <a:r>
              <a:rPr lang="en-US" b="1" i="1" u="sng" dirty="0" smtClean="0">
                <a:solidFill>
                  <a:srgbClr val="150C8E"/>
                </a:solidFill>
              </a:rPr>
              <a:t>Most </a:t>
            </a:r>
            <a:r>
              <a:rPr lang="en-US" b="1" i="1" u="sng" dirty="0" err="1" smtClean="0">
                <a:solidFill>
                  <a:srgbClr val="150C8E"/>
                </a:solidFill>
              </a:rPr>
              <a:t>organisations</a:t>
            </a:r>
            <a:r>
              <a:rPr lang="en-US" b="1" i="1" u="sng" dirty="0" smtClean="0">
                <a:solidFill>
                  <a:srgbClr val="150C8E"/>
                </a:solidFill>
              </a:rPr>
              <a:t> are not making better decisions than they did five years ago</a:t>
            </a:r>
            <a:r>
              <a:rPr lang="en-US" b="1" dirty="0" smtClean="0">
                <a:solidFill>
                  <a:srgbClr val="150C8E"/>
                </a:solidFill>
              </a:rPr>
              <a:t>”</a:t>
            </a:r>
            <a:endParaRPr lang="en-US" b="1" u="sng" dirty="0">
              <a:solidFill>
                <a:srgbClr val="150C8E"/>
              </a:solidFill>
            </a:endParaRPr>
          </a:p>
        </p:txBody>
      </p:sp>
      <p:sp>
        <p:nvSpPr>
          <p:cNvPr id="5"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An industry characterized by failure</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2" presetClass="entr" presetSubtype="12"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a need for a new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cstate="print"/>
          <a:stretch>
            <a:fillRect/>
          </a:stretch>
        </p:blipFill>
        <p:spPr>
          <a:xfrm>
            <a:off x="0" y="1433508"/>
            <a:ext cx="9144000" cy="5424492"/>
          </a:xfrm>
          <a:prstGeom prst="rect">
            <a:avLst/>
          </a:prstGeom>
        </p:spPr>
      </p:pic>
      <p:pic>
        <p:nvPicPr>
          <p:cNvPr id="10" name="Picture 9" descr="Blood -- iStock_000001889851Medium.jpg"/>
          <p:cNvPicPr>
            <a:picLocks noChangeAspect="1"/>
          </p:cNvPicPr>
          <p:nvPr/>
        </p:nvPicPr>
        <p:blipFill>
          <a:blip r:embed="rId4" cstate="print"/>
          <a:stretch>
            <a:fillRect/>
          </a:stretch>
        </p:blipFill>
        <p:spPr>
          <a:xfrm>
            <a:off x="0" y="1428736"/>
            <a:ext cx="9144000" cy="5429264"/>
          </a:xfrm>
          <a:prstGeom prst="rect">
            <a:avLst/>
          </a:prstGeom>
        </p:spPr>
      </p:pic>
      <p:pic>
        <p:nvPicPr>
          <p:cNvPr id="4" name="Picture 3" descr="Magician -- Rabbit out of a hat iStock_000006578072Small.jpg"/>
          <p:cNvPicPr>
            <a:picLocks noChangeAspect="1"/>
          </p:cNvPicPr>
          <p:nvPr/>
        </p:nvPicPr>
        <p:blipFill>
          <a:blip r:embed="rId5" cstate="print"/>
          <a:stretch>
            <a:fillRect/>
          </a:stretch>
        </p:blipFill>
        <p:spPr>
          <a:xfrm>
            <a:off x="2786050" y="1428736"/>
            <a:ext cx="4035234" cy="5429264"/>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What is NOT an engineering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great opportunity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IT can and should add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5122" name="Picture 2"/>
          <p:cNvPicPr>
            <a:picLocks noChangeAspect="1" noChangeArrowheads="1"/>
          </p:cNvPicPr>
          <p:nvPr/>
        </p:nvPicPr>
        <p:blipFill>
          <a:blip r:embed="rId3" cstate="print"/>
          <a:srcRect/>
          <a:stretch>
            <a:fillRect/>
          </a:stretch>
        </p:blipFill>
        <p:spPr bwMode="auto">
          <a:xfrm>
            <a:off x="0" y="1428736"/>
            <a:ext cx="9103977" cy="5429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Different view of </a:t>
            </a:r>
            <a:r>
              <a:rPr lang="en-ZA" sz="2400" b="1" dirty="0" err="1" smtClean="0">
                <a:solidFill>
                  <a:schemeClr val="tx2"/>
                </a:solidFill>
                <a:latin typeface="Verdana" pitchFamily="34" charset="0"/>
              </a:rPr>
              <a:t>ERP</a:t>
            </a:r>
            <a:endParaRPr lang="en-ZA" sz="2400" b="1" dirty="0" smtClean="0">
              <a:solidFill>
                <a:schemeClr val="tx2"/>
              </a:solidFill>
              <a:latin typeface="Verdana" pitchFamily="34" charset="0"/>
            </a:endParaRPr>
          </a:p>
          <a:p>
            <a:r>
              <a:rPr lang="en-ZA" sz="2400" b="1" dirty="0" smtClean="0">
                <a:solidFill>
                  <a:schemeClr val="tx2"/>
                </a:solidFill>
                <a:latin typeface="Verdana" pitchFamily="34" charset="0"/>
              </a:rPr>
              <a:t>(</a:t>
            </a:r>
            <a:r>
              <a:rPr lang="en-ZA" sz="2000" b="1" dirty="0" smtClean="0">
                <a:solidFill>
                  <a:schemeClr val="tx2"/>
                </a:solidFill>
                <a:latin typeface="Verdana" pitchFamily="34" charset="0"/>
              </a:rPr>
              <a:t>Integrated business information systems)</a:t>
            </a:r>
            <a:endParaRPr lang="en-US" sz="2000" b="1" dirty="0">
              <a:solidFill>
                <a:schemeClr val="tx2"/>
              </a:solidFill>
              <a:latin typeface="Verdana" pitchFamily="34" charset="0"/>
            </a:endParaRPr>
          </a:p>
        </p:txBody>
      </p:sp>
      <p:cxnSp>
        <p:nvCxnSpPr>
          <p:cNvPr id="17" name="Straight Connector 16"/>
          <p:cNvCxnSpPr>
            <a:endCxn id="32" idx="0"/>
          </p:cNvCxnSpPr>
          <p:nvPr/>
        </p:nvCxnSpPr>
        <p:spPr>
          <a:xfrm flipV="1">
            <a:off x="1857351" y="5500702"/>
            <a:ext cx="4250564" cy="12736"/>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28"/>
          <p:cNvGrpSpPr>
            <a:grpSpLocks/>
          </p:cNvGrpSpPr>
          <p:nvPr/>
        </p:nvGrpSpPr>
        <p:grpSpPr bwMode="auto">
          <a:xfrm>
            <a:off x="3000364" y="1857364"/>
            <a:ext cx="1857375" cy="4594237"/>
            <a:chOff x="1857369" y="1095268"/>
            <a:chExt cx="1857356" cy="5356153"/>
          </a:xfrm>
        </p:grpSpPr>
        <p:cxnSp>
          <p:nvCxnSpPr>
            <p:cNvPr id="7" name="Straight Connector 6"/>
            <p:cNvCxnSpPr/>
            <p:nvPr/>
          </p:nvCxnSpPr>
          <p:spPr>
            <a:xfrm rot="5400000">
              <a:off x="1036669" y="4321068"/>
              <a:ext cx="3500319" cy="1587"/>
            </a:xfrm>
            <a:prstGeom prst="line">
              <a:avLst/>
            </a:prstGeom>
            <a:ln w="50800">
              <a:solidFill>
                <a:srgbClr val="00B05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65" name="TextBox 10"/>
            <p:cNvSpPr txBox="1">
              <a:spLocks noChangeArrowheads="1"/>
            </p:cNvSpPr>
            <p:nvPr/>
          </p:nvSpPr>
          <p:spPr bwMode="auto">
            <a:xfrm>
              <a:off x="2571736" y="2192529"/>
              <a:ext cx="500066" cy="307777"/>
            </a:xfrm>
            <a:prstGeom prst="rect">
              <a:avLst/>
            </a:prstGeom>
            <a:noFill/>
            <a:ln w="9525">
              <a:noFill/>
              <a:miter lim="800000"/>
              <a:headEnd/>
              <a:tailEnd/>
            </a:ln>
          </p:spPr>
          <p:txBody>
            <a:bodyPr>
              <a:spAutoFit/>
            </a:bodyPr>
            <a:lstStyle/>
            <a:p>
              <a:r>
                <a:rPr lang="en-ZA" sz="1400" b="1" dirty="0">
                  <a:solidFill>
                    <a:srgbClr val="00B050"/>
                  </a:solidFill>
                  <a:latin typeface="Verdana" pitchFamily="34" charset="0"/>
                </a:rPr>
                <a:t>10</a:t>
              </a:r>
              <a:endParaRPr lang="en-US" sz="1400" b="1" dirty="0">
                <a:solidFill>
                  <a:srgbClr val="00B050"/>
                </a:solidFill>
                <a:latin typeface="Verdana" pitchFamily="34" charset="0"/>
              </a:endParaRPr>
            </a:p>
          </p:txBody>
        </p:sp>
        <p:sp>
          <p:nvSpPr>
            <p:cNvPr id="31766" name="TextBox 12"/>
            <p:cNvSpPr txBox="1">
              <a:spLocks noChangeArrowheads="1"/>
            </p:cNvSpPr>
            <p:nvPr/>
          </p:nvSpPr>
          <p:spPr bwMode="auto">
            <a:xfrm>
              <a:off x="2643174" y="6143644"/>
              <a:ext cx="500066" cy="307777"/>
            </a:xfrm>
            <a:prstGeom prst="rect">
              <a:avLst/>
            </a:prstGeom>
            <a:noFill/>
            <a:ln w="9525">
              <a:noFill/>
              <a:miter lim="800000"/>
              <a:headEnd/>
              <a:tailEnd/>
            </a:ln>
          </p:spPr>
          <p:txBody>
            <a:bodyPr>
              <a:spAutoFit/>
            </a:bodyPr>
            <a:lstStyle/>
            <a:p>
              <a:r>
                <a:rPr lang="en-ZA" sz="1400" b="1">
                  <a:solidFill>
                    <a:srgbClr val="00B050"/>
                  </a:solidFill>
                  <a:latin typeface="Verdana" pitchFamily="34" charset="0"/>
                </a:rPr>
                <a:t>0</a:t>
              </a:r>
              <a:endParaRPr lang="en-US" sz="1400" b="1">
                <a:solidFill>
                  <a:srgbClr val="00B050"/>
                </a:solidFill>
                <a:latin typeface="Verdana" pitchFamily="34" charset="0"/>
              </a:endParaRPr>
            </a:p>
          </p:txBody>
        </p:sp>
        <p:sp>
          <p:nvSpPr>
            <p:cNvPr id="31767" name="TextBox 14"/>
            <p:cNvSpPr txBox="1">
              <a:spLocks noChangeArrowheads="1"/>
            </p:cNvSpPr>
            <p:nvPr/>
          </p:nvSpPr>
          <p:spPr bwMode="auto">
            <a:xfrm>
              <a:off x="1857369" y="1095268"/>
              <a:ext cx="1857356" cy="1076457"/>
            </a:xfrm>
            <a:prstGeom prst="rect">
              <a:avLst/>
            </a:prstGeom>
            <a:noFill/>
            <a:ln w="9525">
              <a:noFill/>
              <a:miter lim="800000"/>
              <a:headEnd/>
              <a:tailEnd/>
            </a:ln>
          </p:spPr>
          <p:txBody>
            <a:bodyPr>
              <a:spAutoFit/>
            </a:bodyPr>
            <a:lstStyle/>
            <a:p>
              <a:pPr algn="ctr"/>
              <a:r>
                <a:rPr lang="en-ZA" dirty="0">
                  <a:solidFill>
                    <a:srgbClr val="00B050"/>
                  </a:solidFill>
                  <a:latin typeface="Verdana" pitchFamily="34" charset="0"/>
                </a:rPr>
                <a:t>Real Potential of </a:t>
              </a:r>
              <a:r>
                <a:rPr lang="en-ZA" dirty="0" smtClean="0">
                  <a:solidFill>
                    <a:srgbClr val="00B050"/>
                  </a:solidFill>
                  <a:latin typeface="Verdana" pitchFamily="34" charset="0"/>
                </a:rPr>
                <a:t>the software</a:t>
              </a:r>
              <a:endParaRPr lang="en-US" dirty="0">
                <a:solidFill>
                  <a:srgbClr val="00B050"/>
                </a:solidFill>
                <a:latin typeface="Verdana" pitchFamily="34" charset="0"/>
              </a:endParaRPr>
            </a:p>
          </p:txBody>
        </p:sp>
        <p:sp>
          <p:nvSpPr>
            <p:cNvPr id="31768" name="TextBox 18"/>
            <p:cNvSpPr txBox="1">
              <a:spLocks noChangeArrowheads="1"/>
            </p:cNvSpPr>
            <p:nvPr/>
          </p:nvSpPr>
          <p:spPr bwMode="auto">
            <a:xfrm>
              <a:off x="3143240" y="5342823"/>
              <a:ext cx="500066" cy="307778"/>
            </a:xfrm>
            <a:prstGeom prst="rect">
              <a:avLst/>
            </a:prstGeom>
            <a:noFill/>
            <a:ln w="9525">
              <a:noFill/>
              <a:miter lim="800000"/>
              <a:headEnd/>
              <a:tailEnd/>
            </a:ln>
          </p:spPr>
          <p:txBody>
            <a:bodyPr>
              <a:spAutoFit/>
            </a:bodyPr>
            <a:lstStyle/>
            <a:p>
              <a:r>
                <a:rPr lang="en-ZA" sz="1400" b="1" dirty="0">
                  <a:solidFill>
                    <a:srgbClr val="002060"/>
                  </a:solidFill>
                  <a:latin typeface="Verdana" pitchFamily="34" charset="0"/>
                </a:rPr>
                <a:t>2</a:t>
              </a:r>
              <a:endParaRPr lang="en-US" sz="1400" b="1" dirty="0">
                <a:solidFill>
                  <a:srgbClr val="002060"/>
                </a:solidFill>
                <a:latin typeface="Verdana" pitchFamily="34" charset="0"/>
              </a:endParaRPr>
            </a:p>
          </p:txBody>
        </p:sp>
      </p:grpSp>
      <p:grpSp>
        <p:nvGrpSpPr>
          <p:cNvPr id="3" name="Group 27"/>
          <p:cNvGrpSpPr>
            <a:grpSpLocks/>
          </p:cNvGrpSpPr>
          <p:nvPr/>
        </p:nvGrpSpPr>
        <p:grpSpPr bwMode="auto">
          <a:xfrm>
            <a:off x="1142976" y="3859057"/>
            <a:ext cx="2071688" cy="2592543"/>
            <a:chOff x="0" y="3429001"/>
            <a:chExt cx="2071701" cy="3022420"/>
          </a:xfrm>
        </p:grpSpPr>
        <p:sp>
          <p:nvSpPr>
            <p:cNvPr id="31758" name="TextBox 13"/>
            <p:cNvSpPr txBox="1">
              <a:spLocks noChangeArrowheads="1"/>
            </p:cNvSpPr>
            <p:nvPr/>
          </p:nvSpPr>
          <p:spPr bwMode="auto">
            <a:xfrm>
              <a:off x="0" y="3429001"/>
              <a:ext cx="2071701" cy="646331"/>
            </a:xfrm>
            <a:prstGeom prst="rect">
              <a:avLst/>
            </a:prstGeom>
            <a:noFill/>
            <a:ln w="9525">
              <a:noFill/>
              <a:miter lim="800000"/>
              <a:headEnd/>
              <a:tailEnd/>
            </a:ln>
          </p:spPr>
          <p:txBody>
            <a:bodyPr>
              <a:spAutoFit/>
            </a:bodyPr>
            <a:lstStyle/>
            <a:p>
              <a:pPr algn="ctr"/>
              <a:r>
                <a:rPr lang="en-ZA">
                  <a:solidFill>
                    <a:srgbClr val="002060"/>
                  </a:solidFill>
                  <a:latin typeface="Verdana" pitchFamily="34" charset="0"/>
                </a:rPr>
                <a:t>Common View of Best Practice</a:t>
              </a:r>
              <a:endParaRPr lang="en-US">
                <a:solidFill>
                  <a:srgbClr val="002060"/>
                </a:solidFill>
                <a:latin typeface="Verdana" pitchFamily="34" charset="0"/>
              </a:endParaRPr>
            </a:p>
          </p:txBody>
        </p:sp>
        <p:grpSp>
          <p:nvGrpSpPr>
            <p:cNvPr id="4" name="Group 26"/>
            <p:cNvGrpSpPr>
              <a:grpSpLocks/>
            </p:cNvGrpSpPr>
            <p:nvPr/>
          </p:nvGrpSpPr>
          <p:grpSpPr bwMode="auto">
            <a:xfrm>
              <a:off x="357158" y="4071943"/>
              <a:ext cx="928694" cy="2379478"/>
              <a:chOff x="357158" y="4071943"/>
              <a:chExt cx="928694" cy="2379478"/>
            </a:xfrm>
          </p:grpSpPr>
          <p:cxnSp>
            <p:nvCxnSpPr>
              <p:cNvPr id="6" name="Straight Connector 5"/>
              <p:cNvCxnSpPr/>
              <p:nvPr/>
            </p:nvCxnSpPr>
            <p:spPr>
              <a:xfrm rot="5400000">
                <a:off x="108004" y="5249755"/>
                <a:ext cx="1642966" cy="1587"/>
              </a:xfrm>
              <a:prstGeom prst="line">
                <a:avLst/>
              </a:prstGeom>
              <a:ln w="50800">
                <a:solidFill>
                  <a:srgbClr val="00206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61" name="TextBox 9"/>
              <p:cNvSpPr txBox="1">
                <a:spLocks noChangeArrowheads="1"/>
              </p:cNvSpPr>
              <p:nvPr/>
            </p:nvSpPr>
            <p:spPr bwMode="auto">
              <a:xfrm>
                <a:off x="714348" y="4071943"/>
                <a:ext cx="500066" cy="307777"/>
              </a:xfrm>
              <a:prstGeom prst="rect">
                <a:avLst/>
              </a:prstGeom>
              <a:noFill/>
              <a:ln w="9525">
                <a:noFill/>
                <a:miter lim="800000"/>
                <a:headEnd/>
                <a:tailEnd/>
              </a:ln>
            </p:spPr>
            <p:txBody>
              <a:bodyPr>
                <a:spAutoFit/>
              </a:bodyPr>
              <a:lstStyle/>
              <a:p>
                <a:r>
                  <a:rPr lang="en-ZA" sz="1400" b="1">
                    <a:solidFill>
                      <a:srgbClr val="002060"/>
                    </a:solidFill>
                    <a:latin typeface="Verdana" pitchFamily="34" charset="0"/>
                  </a:rPr>
                  <a:t>10</a:t>
                </a:r>
                <a:endParaRPr lang="en-US" sz="1400" b="1">
                  <a:solidFill>
                    <a:srgbClr val="002060"/>
                  </a:solidFill>
                  <a:latin typeface="Verdana" pitchFamily="34" charset="0"/>
                </a:endParaRPr>
              </a:p>
            </p:txBody>
          </p:sp>
          <p:sp>
            <p:nvSpPr>
              <p:cNvPr id="31762" name="TextBox 11"/>
              <p:cNvSpPr txBox="1">
                <a:spLocks noChangeArrowheads="1"/>
              </p:cNvSpPr>
              <p:nvPr/>
            </p:nvSpPr>
            <p:spPr bwMode="auto">
              <a:xfrm>
                <a:off x="785786" y="6143644"/>
                <a:ext cx="500066" cy="307777"/>
              </a:xfrm>
              <a:prstGeom prst="rect">
                <a:avLst/>
              </a:prstGeom>
              <a:noFill/>
              <a:ln w="9525">
                <a:noFill/>
                <a:miter lim="800000"/>
                <a:headEnd/>
                <a:tailEnd/>
              </a:ln>
            </p:spPr>
            <p:txBody>
              <a:bodyPr>
                <a:spAutoFit/>
              </a:bodyPr>
              <a:lstStyle/>
              <a:p>
                <a:r>
                  <a:rPr lang="en-ZA" sz="1400" b="1">
                    <a:solidFill>
                      <a:srgbClr val="002060"/>
                    </a:solidFill>
                    <a:latin typeface="Verdana" pitchFamily="34" charset="0"/>
                  </a:rPr>
                  <a:t>0</a:t>
                </a:r>
                <a:endParaRPr lang="en-US" sz="1400" b="1">
                  <a:solidFill>
                    <a:srgbClr val="002060"/>
                  </a:solidFill>
                  <a:latin typeface="Verdana" pitchFamily="34" charset="0"/>
                </a:endParaRPr>
              </a:p>
            </p:txBody>
          </p:sp>
          <p:sp>
            <p:nvSpPr>
              <p:cNvPr id="31763" name="TextBox 19"/>
              <p:cNvSpPr txBox="1">
                <a:spLocks noChangeArrowheads="1"/>
              </p:cNvSpPr>
              <p:nvPr/>
            </p:nvSpPr>
            <p:spPr bwMode="auto">
              <a:xfrm>
                <a:off x="357158" y="5214950"/>
                <a:ext cx="500066" cy="307777"/>
              </a:xfrm>
              <a:prstGeom prst="rect">
                <a:avLst/>
              </a:prstGeom>
              <a:noFill/>
              <a:ln w="9525">
                <a:noFill/>
                <a:miter lim="800000"/>
                <a:headEnd/>
                <a:tailEnd/>
              </a:ln>
            </p:spPr>
            <p:txBody>
              <a:bodyPr>
                <a:spAutoFit/>
              </a:bodyPr>
              <a:lstStyle/>
              <a:p>
                <a:r>
                  <a:rPr lang="en-ZA" sz="1400" b="1" dirty="0">
                    <a:solidFill>
                      <a:srgbClr val="002060"/>
                    </a:solidFill>
                    <a:latin typeface="Verdana" pitchFamily="34" charset="0"/>
                  </a:rPr>
                  <a:t>4</a:t>
                </a:r>
                <a:endParaRPr lang="en-US" sz="1400" b="1" dirty="0">
                  <a:solidFill>
                    <a:srgbClr val="002060"/>
                  </a:solidFill>
                  <a:latin typeface="Verdana" pitchFamily="34" charset="0"/>
                </a:endParaRPr>
              </a:p>
            </p:txBody>
          </p:sp>
        </p:grpSp>
      </p:grpSp>
      <p:grpSp>
        <p:nvGrpSpPr>
          <p:cNvPr id="5" name="Group 29"/>
          <p:cNvGrpSpPr>
            <a:grpSpLocks/>
          </p:cNvGrpSpPr>
          <p:nvPr/>
        </p:nvGrpSpPr>
        <p:grpSpPr bwMode="auto">
          <a:xfrm>
            <a:off x="5572101" y="1571612"/>
            <a:ext cx="2143125" cy="4879988"/>
            <a:chOff x="4429124" y="762098"/>
            <a:chExt cx="2143108" cy="5689323"/>
          </a:xfrm>
        </p:grpSpPr>
        <p:cxnSp>
          <p:nvCxnSpPr>
            <p:cNvPr id="21" name="Straight Connector 20"/>
            <p:cNvCxnSpPr/>
            <p:nvPr/>
          </p:nvCxnSpPr>
          <p:spPr>
            <a:xfrm rot="5400000">
              <a:off x="2822624" y="4321058"/>
              <a:ext cx="3500336" cy="1588"/>
            </a:xfrm>
            <a:prstGeom prst="line">
              <a:avLst/>
            </a:prstGeom>
            <a:ln w="508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31754" name="TextBox 21"/>
            <p:cNvSpPr txBox="1">
              <a:spLocks noChangeArrowheads="1"/>
            </p:cNvSpPr>
            <p:nvPr/>
          </p:nvSpPr>
          <p:spPr bwMode="auto">
            <a:xfrm>
              <a:off x="4643467" y="762098"/>
              <a:ext cx="500066" cy="307777"/>
            </a:xfrm>
            <a:prstGeom prst="rect">
              <a:avLst/>
            </a:prstGeom>
            <a:noFill/>
            <a:ln w="9525">
              <a:noFill/>
              <a:miter lim="800000"/>
              <a:headEnd/>
              <a:tailEnd/>
            </a:ln>
          </p:spPr>
          <p:txBody>
            <a:bodyPr>
              <a:spAutoFit/>
            </a:bodyPr>
            <a:lstStyle/>
            <a:p>
              <a:r>
                <a:rPr lang="en-ZA" sz="1400" b="1" dirty="0">
                  <a:solidFill>
                    <a:srgbClr val="C00000"/>
                  </a:solidFill>
                  <a:latin typeface="Verdana" pitchFamily="34" charset="0"/>
                </a:rPr>
                <a:t>10</a:t>
              </a:r>
              <a:endParaRPr lang="en-US" sz="1400" b="1" dirty="0">
                <a:solidFill>
                  <a:srgbClr val="C00000"/>
                </a:solidFill>
                <a:latin typeface="Verdana" pitchFamily="34" charset="0"/>
              </a:endParaRPr>
            </a:p>
          </p:txBody>
        </p:sp>
        <p:sp>
          <p:nvSpPr>
            <p:cNvPr id="31755" name="TextBox 22"/>
            <p:cNvSpPr txBox="1">
              <a:spLocks noChangeArrowheads="1"/>
            </p:cNvSpPr>
            <p:nvPr/>
          </p:nvSpPr>
          <p:spPr bwMode="auto">
            <a:xfrm>
              <a:off x="4429124" y="6143644"/>
              <a:ext cx="500066" cy="307777"/>
            </a:xfrm>
            <a:prstGeom prst="rect">
              <a:avLst/>
            </a:prstGeom>
            <a:noFill/>
            <a:ln w="9525">
              <a:noFill/>
              <a:miter lim="800000"/>
              <a:headEnd/>
              <a:tailEnd/>
            </a:ln>
          </p:spPr>
          <p:txBody>
            <a:bodyPr>
              <a:spAutoFit/>
            </a:bodyPr>
            <a:lstStyle/>
            <a:p>
              <a:r>
                <a:rPr lang="en-ZA" sz="1400" b="1">
                  <a:solidFill>
                    <a:srgbClr val="C00000"/>
                  </a:solidFill>
                  <a:latin typeface="Verdana" pitchFamily="34" charset="0"/>
                </a:rPr>
                <a:t>0</a:t>
              </a:r>
              <a:endParaRPr lang="en-US" sz="1400" b="1">
                <a:solidFill>
                  <a:srgbClr val="C00000"/>
                </a:solidFill>
                <a:latin typeface="Verdana" pitchFamily="34" charset="0"/>
              </a:endParaRPr>
            </a:p>
          </p:txBody>
        </p:sp>
        <p:sp>
          <p:nvSpPr>
            <p:cNvPr id="31756" name="TextBox 23"/>
            <p:cNvSpPr txBox="1">
              <a:spLocks noChangeArrowheads="1"/>
            </p:cNvSpPr>
            <p:nvPr/>
          </p:nvSpPr>
          <p:spPr bwMode="auto">
            <a:xfrm>
              <a:off x="4714876" y="1428736"/>
              <a:ext cx="1857356" cy="646312"/>
            </a:xfrm>
            <a:prstGeom prst="rect">
              <a:avLst/>
            </a:prstGeom>
            <a:noFill/>
            <a:ln w="9525">
              <a:noFill/>
              <a:miter lim="800000"/>
              <a:headEnd/>
              <a:tailEnd/>
            </a:ln>
          </p:spPr>
          <p:txBody>
            <a:bodyPr>
              <a:spAutoFit/>
            </a:bodyPr>
            <a:lstStyle/>
            <a:p>
              <a:r>
                <a:rPr lang="en-ZA" dirty="0">
                  <a:solidFill>
                    <a:srgbClr val="C00000"/>
                  </a:solidFill>
                  <a:latin typeface="Verdana" pitchFamily="34" charset="0"/>
                </a:rPr>
                <a:t>The </a:t>
              </a:r>
              <a:r>
                <a:rPr lang="en-ZA" dirty="0" smtClean="0">
                  <a:solidFill>
                    <a:srgbClr val="C00000"/>
                  </a:solidFill>
                  <a:latin typeface="Verdana" pitchFamily="34" charset="0"/>
                </a:rPr>
                <a:t>REAL Opportunity</a:t>
              </a:r>
              <a:endParaRPr lang="en-US" dirty="0">
                <a:solidFill>
                  <a:srgbClr val="C00000"/>
                </a:solidFill>
                <a:latin typeface="Verdana" pitchFamily="34" charset="0"/>
              </a:endParaRPr>
            </a:p>
          </p:txBody>
        </p:sp>
        <p:cxnSp>
          <p:nvCxnSpPr>
            <p:cNvPr id="26" name="Straight Connector 25"/>
            <p:cNvCxnSpPr/>
            <p:nvPr/>
          </p:nvCxnSpPr>
          <p:spPr>
            <a:xfrm rot="5400000">
              <a:off x="3751285" y="1749383"/>
              <a:ext cx="1643014" cy="1588"/>
            </a:xfrm>
            <a:prstGeom prst="line">
              <a:avLst/>
            </a:prstGeom>
            <a:ln w="50800">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grpSp>
      <p:sp>
        <p:nvSpPr>
          <p:cNvPr id="27" name="TextBox 10"/>
          <p:cNvSpPr txBox="1">
            <a:spLocks noChangeArrowheads="1"/>
          </p:cNvSpPr>
          <p:nvPr/>
        </p:nvSpPr>
        <p:spPr bwMode="auto">
          <a:xfrm>
            <a:off x="3786182" y="2786058"/>
            <a:ext cx="1000132" cy="307777"/>
          </a:xfrm>
          <a:prstGeom prst="rect">
            <a:avLst/>
          </a:prstGeom>
          <a:noFill/>
          <a:ln w="9525">
            <a:noFill/>
            <a:miter lim="800000"/>
            <a:headEnd/>
            <a:tailEnd/>
          </a:ln>
        </p:spPr>
        <p:txBody>
          <a:bodyPr wrap="square">
            <a:spAutoFit/>
          </a:bodyPr>
          <a:lstStyle/>
          <a:p>
            <a:r>
              <a:rPr lang="en-ZA" sz="1400" b="1" dirty="0" smtClean="0">
                <a:solidFill>
                  <a:srgbClr val="FF0000"/>
                </a:solidFill>
                <a:latin typeface="Verdana" pitchFamily="34" charset="0"/>
              </a:rPr>
              <a:t>X -- 7</a:t>
            </a:r>
            <a:endParaRPr lang="en-US" sz="1400" b="1" dirty="0">
              <a:solidFill>
                <a:srgbClr val="FF0000"/>
              </a:solidFill>
              <a:latin typeface="Verdana" pitchFamily="34" charset="0"/>
            </a:endParaRPr>
          </a:p>
        </p:txBody>
      </p:sp>
      <p:sp>
        <p:nvSpPr>
          <p:cNvPr id="28" name="TextBox 10"/>
          <p:cNvSpPr txBox="1">
            <a:spLocks noChangeArrowheads="1"/>
          </p:cNvSpPr>
          <p:nvPr/>
        </p:nvSpPr>
        <p:spPr bwMode="auto">
          <a:xfrm>
            <a:off x="1928794" y="4407107"/>
            <a:ext cx="1000132" cy="307777"/>
          </a:xfrm>
          <a:prstGeom prst="rect">
            <a:avLst/>
          </a:prstGeom>
          <a:noFill/>
          <a:ln w="9525">
            <a:noFill/>
            <a:miter lim="800000"/>
            <a:headEnd/>
            <a:tailEnd/>
          </a:ln>
        </p:spPr>
        <p:txBody>
          <a:bodyPr wrap="square">
            <a:spAutoFit/>
          </a:bodyPr>
          <a:lstStyle/>
          <a:p>
            <a:r>
              <a:rPr lang="en-ZA" sz="1400" b="1" dirty="0" smtClean="0">
                <a:solidFill>
                  <a:srgbClr val="FF0000"/>
                </a:solidFill>
                <a:latin typeface="Verdana" pitchFamily="34" charset="0"/>
              </a:rPr>
              <a:t>X -- 3</a:t>
            </a:r>
            <a:endParaRPr lang="en-US" sz="1400" b="1" dirty="0">
              <a:solidFill>
                <a:srgbClr val="FF0000"/>
              </a:solidFill>
              <a:latin typeface="Verdana" pitchFamily="34" charset="0"/>
            </a:endParaRPr>
          </a:p>
        </p:txBody>
      </p:sp>
      <p:sp>
        <p:nvSpPr>
          <p:cNvPr id="32" name="TextBox 18"/>
          <p:cNvSpPr txBox="1">
            <a:spLocks noChangeArrowheads="1"/>
          </p:cNvSpPr>
          <p:nvPr/>
        </p:nvSpPr>
        <p:spPr bwMode="auto">
          <a:xfrm>
            <a:off x="5857879" y="5500702"/>
            <a:ext cx="500071" cy="307777"/>
          </a:xfrm>
          <a:prstGeom prst="rect">
            <a:avLst/>
          </a:prstGeom>
          <a:noFill/>
          <a:ln w="9525">
            <a:noFill/>
            <a:miter lim="800000"/>
            <a:headEnd/>
            <a:tailEnd/>
          </a:ln>
        </p:spPr>
        <p:txBody>
          <a:bodyPr>
            <a:spAutoFit/>
          </a:bodyPr>
          <a:lstStyle/>
          <a:p>
            <a:r>
              <a:rPr lang="en-ZA" sz="1400" b="1" dirty="0" smtClean="0">
                <a:solidFill>
                  <a:srgbClr val="002060"/>
                </a:solidFill>
                <a:latin typeface="Verdana" pitchFamily="34" charset="0"/>
              </a:rPr>
              <a:t>1</a:t>
            </a:r>
            <a:endParaRPr lang="en-US" sz="1400" b="1" dirty="0">
              <a:solidFill>
                <a:srgbClr val="002060"/>
              </a:solidFill>
              <a:latin typeface="Verdana" pitchFamily="34" charset="0"/>
            </a:endParaRPr>
          </a:p>
        </p:txBody>
      </p:sp>
      <p:sp>
        <p:nvSpPr>
          <p:cNvPr id="33" name="TextBox 32"/>
          <p:cNvSpPr txBox="1"/>
          <p:nvPr/>
        </p:nvSpPr>
        <p:spPr>
          <a:xfrm>
            <a:off x="6357950" y="5072074"/>
            <a:ext cx="2214578" cy="923330"/>
          </a:xfrm>
          <a:prstGeom prst="rect">
            <a:avLst/>
          </a:prstGeom>
          <a:noFill/>
        </p:spPr>
        <p:txBody>
          <a:bodyPr wrap="square" rtlCol="0">
            <a:spAutoFit/>
          </a:bodyPr>
          <a:lstStyle/>
          <a:p>
            <a:r>
              <a:rPr lang="en-ZA" dirty="0" smtClean="0"/>
              <a:t>The REAL executive experience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par>
                          <p:cTn id="20" fill="hold">
                            <p:stCondLst>
                              <p:cond delay="4000"/>
                            </p:stCondLst>
                            <p:childTnLst>
                              <p:par>
                                <p:cTn id="21" presetID="2" presetClass="entr" presetSubtype="3"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1+#ppt_w/2"/>
                                          </p:val>
                                        </p:tav>
                                        <p:tav tm="100000">
                                          <p:val>
                                            <p:strVal val="#ppt_x"/>
                                          </p:val>
                                        </p:tav>
                                      </p:tavLst>
                                    </p:anim>
                                    <p:anim calcmode="lin" valueType="num">
                                      <p:cBhvr additive="base">
                                        <p:cTn id="24" dur="1000" fill="hold"/>
                                        <p:tgtEl>
                                          <p:spTgt spid="28"/>
                                        </p:tgtEl>
                                        <p:attrNameLst>
                                          <p:attrName>ppt_y</p:attrName>
                                        </p:attrNameLst>
                                      </p:cBhvr>
                                      <p:tavLst>
                                        <p:tav tm="0">
                                          <p:val>
                                            <p:strVal val="0-#ppt_h/2"/>
                                          </p:val>
                                        </p:tav>
                                        <p:tav tm="100000">
                                          <p:val>
                                            <p:strVal val="#ppt_y"/>
                                          </p:val>
                                        </p:tav>
                                      </p:tavLst>
                                    </p:anim>
                                  </p:childTnLst>
                                </p:cTn>
                              </p:par>
                            </p:childTnLst>
                          </p:cTn>
                        </p:par>
                        <p:par>
                          <p:cTn id="25" fill="hold">
                            <p:stCondLst>
                              <p:cond delay="5000"/>
                            </p:stCondLst>
                            <p:childTnLst>
                              <p:par>
                                <p:cTn id="26" presetID="2" presetClass="entr" presetSubtype="3"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1000" fill="hold"/>
                                        <p:tgtEl>
                                          <p:spTgt spid="27"/>
                                        </p:tgtEl>
                                        <p:attrNameLst>
                                          <p:attrName>ppt_x</p:attrName>
                                        </p:attrNameLst>
                                      </p:cBhvr>
                                      <p:tavLst>
                                        <p:tav tm="0">
                                          <p:val>
                                            <p:strVal val="1+#ppt_w/2"/>
                                          </p:val>
                                        </p:tav>
                                        <p:tav tm="100000">
                                          <p:val>
                                            <p:strVal val="#ppt_x"/>
                                          </p:val>
                                        </p:tav>
                                      </p:tavLst>
                                    </p:anim>
                                    <p:anim calcmode="lin" valueType="num">
                                      <p:cBhvr additive="base">
                                        <p:cTn id="29" dur="1000" fill="hold"/>
                                        <p:tgtEl>
                                          <p:spTgt spid="27"/>
                                        </p:tgtEl>
                                        <p:attrNameLst>
                                          <p:attrName>ppt_y</p:attrName>
                                        </p:attrNameLst>
                                      </p:cBhvr>
                                      <p:tavLst>
                                        <p:tav tm="0">
                                          <p:val>
                                            <p:strVal val="0-#ppt_h/2"/>
                                          </p:val>
                                        </p:tav>
                                        <p:tav tm="100000">
                                          <p:val>
                                            <p:strVal val="#ppt_y"/>
                                          </p:val>
                                        </p:tav>
                                      </p:tavLst>
                                    </p:anim>
                                  </p:childTnLst>
                                </p:cTn>
                              </p:par>
                            </p:childTnLst>
                          </p:cTn>
                        </p:par>
                        <p:par>
                          <p:cTn id="30" fill="hold">
                            <p:stCondLst>
                              <p:cond delay="6000"/>
                            </p:stCondLst>
                            <p:childTnLst>
                              <p:par>
                                <p:cTn id="31" presetID="2" presetClass="entr" presetSubtype="3" fill="hold" grpId="1"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1000" fill="hold"/>
                                        <p:tgtEl>
                                          <p:spTgt spid="32"/>
                                        </p:tgtEl>
                                        <p:attrNameLst>
                                          <p:attrName>ppt_x</p:attrName>
                                        </p:attrNameLst>
                                      </p:cBhvr>
                                      <p:tavLst>
                                        <p:tav tm="0">
                                          <p:val>
                                            <p:strVal val="1+#ppt_w/2"/>
                                          </p:val>
                                        </p:tav>
                                        <p:tav tm="100000">
                                          <p:val>
                                            <p:strVal val="#ppt_x"/>
                                          </p:val>
                                        </p:tav>
                                      </p:tavLst>
                                    </p:anim>
                                    <p:anim calcmode="lin" valueType="num">
                                      <p:cBhvr additive="base">
                                        <p:cTn id="34" dur="1000" fill="hold"/>
                                        <p:tgtEl>
                                          <p:spTgt spid="32"/>
                                        </p:tgtEl>
                                        <p:attrNameLst>
                                          <p:attrName>ppt_y</p:attrName>
                                        </p:attrNameLst>
                                      </p:cBhvr>
                                      <p:tavLst>
                                        <p:tav tm="0">
                                          <p:val>
                                            <p:strVal val="0-#ppt_h/2"/>
                                          </p:val>
                                        </p:tav>
                                        <p:tav tm="100000">
                                          <p:val>
                                            <p:strVal val="#ppt_y"/>
                                          </p:val>
                                        </p:tav>
                                      </p:tavLst>
                                    </p:anim>
                                  </p:childTnLst>
                                </p:cTn>
                              </p:par>
                            </p:childTnLst>
                          </p:cTn>
                        </p:par>
                        <p:par>
                          <p:cTn id="35" fill="hold">
                            <p:stCondLst>
                              <p:cond delay="7000"/>
                            </p:stCondLst>
                            <p:childTnLst>
                              <p:par>
                                <p:cTn id="36" presetID="10" presetClass="entr" presetSubtype="0"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1"/>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4429124" y="3786190"/>
            <a:ext cx="2547934" cy="1910951"/>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database?</a:t>
            </a:r>
            <a:endParaRPr lang="en-ZA" sz="2400" b="1" dirty="0">
              <a:solidFill>
                <a:schemeClr val="tx2"/>
              </a:solidFill>
              <a:latin typeface="Verdana" pitchFamily="34" charset="0"/>
            </a:endParaRPr>
          </a:p>
        </p:txBody>
      </p:sp>
      <p:sp>
        <p:nvSpPr>
          <p:cNvPr id="6" name="TextBox 5"/>
          <p:cNvSpPr txBox="1"/>
          <p:nvPr/>
        </p:nvSpPr>
        <p:spPr>
          <a:xfrm>
            <a:off x="428596" y="1500174"/>
            <a:ext cx="8215370" cy="923330"/>
          </a:xfrm>
          <a:prstGeom prst="rect">
            <a:avLst/>
          </a:prstGeom>
          <a:noFill/>
        </p:spPr>
        <p:txBody>
          <a:bodyPr wrap="square" rtlCol="0">
            <a:spAutoFit/>
          </a:bodyPr>
          <a:lstStyle/>
          <a:p>
            <a:r>
              <a:rPr lang="en-ZA" dirty="0" smtClean="0"/>
              <a:t>“00110101010101101010101010101010101011100010101</a:t>
            </a:r>
          </a:p>
          <a:p>
            <a:r>
              <a:rPr lang="en-ZA" dirty="0" smtClean="0"/>
              <a:t>10000011111110010101010101010101010101010101010101010</a:t>
            </a:r>
          </a:p>
          <a:p>
            <a:r>
              <a:rPr lang="en-ZA" dirty="0" smtClean="0"/>
              <a:t>1010110......... ”</a:t>
            </a:r>
            <a:endParaRPr lang="en-US" dirty="0"/>
          </a:p>
        </p:txBody>
      </p:sp>
      <p:pic>
        <p:nvPicPr>
          <p:cNvPr id="10" name="Picture 9" descr="Filing Cabinet iStock_000005945303Small.jpg"/>
          <p:cNvPicPr>
            <a:picLocks noChangeAspect="1"/>
          </p:cNvPicPr>
          <p:nvPr/>
        </p:nvPicPr>
        <p:blipFill>
          <a:blip r:embed="rId4" cstate="print"/>
          <a:stretch>
            <a:fillRect/>
          </a:stretch>
        </p:blipFill>
        <p:spPr>
          <a:xfrm>
            <a:off x="0" y="2668278"/>
            <a:ext cx="4429124" cy="4189722"/>
          </a:xfrm>
          <a:prstGeom prst="rect">
            <a:avLst/>
          </a:prstGeom>
        </p:spPr>
      </p:pic>
      <p:pic>
        <p:nvPicPr>
          <p:cNvPr id="12" name="Picture 2"/>
          <p:cNvPicPr>
            <a:picLocks noChangeAspect="1" noChangeArrowheads="1"/>
          </p:cNvPicPr>
          <p:nvPr/>
        </p:nvPicPr>
        <p:blipFill>
          <a:blip r:embed="rId5" cstate="print"/>
          <a:srcRect/>
          <a:stretch>
            <a:fillRect/>
          </a:stretch>
        </p:blipFill>
        <p:spPr bwMode="auto">
          <a:xfrm>
            <a:off x="6665678" y="2143116"/>
            <a:ext cx="2478322" cy="1571636"/>
          </a:xfrm>
          <a:prstGeom prst="rect">
            <a:avLst/>
          </a:prstGeom>
          <a:noFill/>
          <a:ln w="9525">
            <a:noFill/>
            <a:miter lim="800000"/>
            <a:headEnd/>
            <a:tailEnd/>
          </a:ln>
          <a:effectLst/>
        </p:spPr>
      </p:pic>
      <p:pic>
        <p:nvPicPr>
          <p:cNvPr id="13" name="Picture 2"/>
          <p:cNvPicPr>
            <a:picLocks noChangeAspect="1" noChangeArrowheads="1"/>
          </p:cNvPicPr>
          <p:nvPr/>
        </p:nvPicPr>
        <p:blipFill>
          <a:blip r:embed="rId6" cstate="print"/>
          <a:srcRect/>
          <a:stretch>
            <a:fillRect/>
          </a:stretch>
        </p:blipFill>
        <p:spPr bwMode="auto">
          <a:xfrm>
            <a:off x="6250797" y="4929198"/>
            <a:ext cx="2893203" cy="192880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2000"/>
                                        <p:tgtEl>
                                          <p:spTgt spid="614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44" y="1571612"/>
            <a:ext cx="9001156" cy="4525963"/>
          </a:xfrm>
        </p:spPr>
        <p:txBody>
          <a:bodyPr>
            <a:noAutofit/>
          </a:bodyPr>
          <a:lstStyle/>
          <a:p>
            <a:r>
              <a:rPr lang="en-US" sz="1600" dirty="0" smtClean="0">
                <a:solidFill>
                  <a:srgbClr val="150C8E"/>
                </a:solidFill>
              </a:rPr>
              <a:t>“</a:t>
            </a:r>
            <a:r>
              <a:rPr lang="en-US" sz="1600" i="1" dirty="0" smtClean="0">
                <a:solidFill>
                  <a:srgbClr val="150C8E"/>
                </a:solidFill>
              </a:rPr>
              <a:t>Enterprise Resource Planning</a:t>
            </a:r>
            <a:r>
              <a:rPr lang="en-US" sz="1600" dirty="0" smtClean="0">
                <a:solidFill>
                  <a:srgbClr val="150C8E"/>
                </a:solidFill>
              </a:rPr>
              <a:t>” = </a:t>
            </a:r>
            <a:r>
              <a:rPr lang="en-US" sz="1600" dirty="0" err="1" smtClean="0">
                <a:solidFill>
                  <a:srgbClr val="150C8E"/>
                </a:solidFill>
              </a:rPr>
              <a:t>ERP</a:t>
            </a:r>
            <a:r>
              <a:rPr lang="en-US" sz="1600" dirty="0" smtClean="0">
                <a:solidFill>
                  <a:srgbClr val="150C8E"/>
                </a:solidFill>
              </a:rPr>
              <a:t> Systems</a:t>
            </a:r>
          </a:p>
          <a:p>
            <a:r>
              <a:rPr lang="en-US" sz="1600" dirty="0" smtClean="0">
                <a:solidFill>
                  <a:srgbClr val="150C8E"/>
                </a:solidFill>
              </a:rPr>
              <a:t>             ? or ?</a:t>
            </a:r>
          </a:p>
          <a:p>
            <a:r>
              <a:rPr lang="en-US" sz="1600" dirty="0" smtClean="0">
                <a:solidFill>
                  <a:srgbClr val="150C8E"/>
                </a:solidFill>
              </a:rPr>
              <a:t>"</a:t>
            </a:r>
            <a:r>
              <a:rPr lang="en-US" sz="1600" i="1" dirty="0" smtClean="0">
                <a:solidFill>
                  <a:srgbClr val="150C8E"/>
                </a:solidFill>
              </a:rPr>
              <a:t>Integrated Business Information Systems”</a:t>
            </a:r>
            <a:r>
              <a:rPr lang="en-US" sz="1600" dirty="0" smtClean="0">
                <a:solidFill>
                  <a:srgbClr val="150C8E"/>
                </a:solidFill>
              </a:rPr>
              <a:t> = IBIS</a:t>
            </a:r>
          </a:p>
          <a:p>
            <a:endParaRPr lang="en-US" sz="1600" dirty="0" smtClean="0">
              <a:solidFill>
                <a:srgbClr val="150C8E"/>
              </a:solidFill>
            </a:endParaRPr>
          </a:p>
          <a:p>
            <a:r>
              <a:rPr lang="en-US" sz="1600" dirty="0" smtClean="0">
                <a:solidFill>
                  <a:srgbClr val="150C8E"/>
                </a:solidFill>
              </a:rPr>
              <a:t>= all the information “repositories”</a:t>
            </a:r>
          </a:p>
          <a:p>
            <a:r>
              <a:rPr lang="en-US" sz="1600" dirty="0" smtClean="0">
                <a:solidFill>
                  <a:srgbClr val="150C8E"/>
                </a:solidFill>
              </a:rPr>
              <a:t>	= databases</a:t>
            </a:r>
          </a:p>
          <a:p>
            <a:r>
              <a:rPr lang="en-US" sz="1600" dirty="0" smtClean="0">
                <a:solidFill>
                  <a:srgbClr val="150C8E"/>
                </a:solidFill>
              </a:rPr>
              <a:t>		= tables</a:t>
            </a:r>
          </a:p>
          <a:p>
            <a:r>
              <a:rPr lang="en-US" sz="1600" dirty="0" smtClean="0">
                <a:solidFill>
                  <a:srgbClr val="150C8E"/>
                </a:solidFill>
              </a:rPr>
              <a:t>			= lists</a:t>
            </a:r>
          </a:p>
          <a:p>
            <a:r>
              <a:rPr lang="en-US" sz="1600" dirty="0" smtClean="0">
                <a:solidFill>
                  <a:srgbClr val="150C8E"/>
                </a:solidFill>
              </a:rPr>
              <a:t>				= filing drawers / folders</a:t>
            </a:r>
          </a:p>
          <a:p>
            <a:endParaRPr lang="en-US" sz="1600" dirty="0" smtClean="0">
              <a:solidFill>
                <a:srgbClr val="150C8E"/>
              </a:solidFill>
            </a:endParaRPr>
          </a:p>
          <a:p>
            <a:r>
              <a:rPr lang="en-US" sz="1600" dirty="0" smtClean="0">
                <a:solidFill>
                  <a:srgbClr val="150C8E"/>
                </a:solidFill>
              </a:rPr>
              <a:t>    real world items that require description and management</a:t>
            </a:r>
          </a:p>
          <a:p>
            <a:r>
              <a:rPr lang="en-US" sz="1600" dirty="0" smtClean="0">
                <a:solidFill>
                  <a:srgbClr val="150C8E"/>
                </a:solidFill>
              </a:rPr>
              <a:t>					</a:t>
            </a:r>
          </a:p>
          <a:p>
            <a:r>
              <a:rPr lang="en-US" sz="1600" dirty="0" smtClean="0">
                <a:solidFill>
                  <a:srgbClr val="150C8E"/>
                </a:solidFill>
              </a:rPr>
              <a:t>+ the numerical computations, workflow and other activities that are executed with the numbers (and text) stored in these repositories</a:t>
            </a:r>
          </a:p>
          <a:p>
            <a:endParaRPr lang="en-US" sz="1600" dirty="0" smtClean="0">
              <a:solidFill>
                <a:srgbClr val="150C8E"/>
              </a:solidFill>
            </a:endParaRPr>
          </a:p>
          <a:p>
            <a:r>
              <a:rPr lang="en-US" sz="1600" dirty="0" smtClean="0">
                <a:solidFill>
                  <a:srgbClr val="150C8E"/>
                </a:solidFill>
              </a:rPr>
              <a:t>ALL of which can be done by human beings -- including making a mess!</a:t>
            </a:r>
          </a:p>
          <a:p>
            <a:r>
              <a:rPr lang="en-US" sz="1600" dirty="0" smtClean="0">
                <a:solidFill>
                  <a:srgbClr val="150C8E"/>
                </a:solidFill>
              </a:rPr>
              <a:t>					</a:t>
            </a:r>
            <a:endParaRPr lang="en-US" sz="1600" dirty="0">
              <a:solidFill>
                <a:srgbClr val="150C8E"/>
              </a:solidFill>
            </a:endParaRPr>
          </a:p>
        </p:txBody>
      </p:sp>
      <p:sp>
        <p:nvSpPr>
          <p:cNvPr id="5" name="Title 1"/>
          <p:cNvSpPr txBox="1">
            <a:spLocks noGrp="1"/>
          </p:cNvSpPr>
          <p:nvPr>
            <p:ph type="title"/>
          </p:nvPr>
        </p:nvSpPr>
        <p:spPr bwMode="auto">
          <a:prstGeom prst="rect">
            <a:avLst/>
          </a:prstGeom>
          <a:noFill/>
          <a:ln w="9525">
            <a:noFill/>
            <a:miter lim="800000"/>
            <a:headEnd/>
            <a:tailEnd/>
          </a:ln>
        </p:spPr>
        <p:txBody>
          <a:bodyPr anchor="t" anchorCtr="0"/>
          <a:lstStyle/>
          <a:p>
            <a:pPr algn="l"/>
            <a:r>
              <a:rPr lang="en-ZA" sz="2400" b="1" dirty="0" smtClean="0">
                <a:solidFill>
                  <a:schemeClr val="tx2"/>
                </a:solidFill>
                <a:latin typeface="Verdana" pitchFamily="34" charset="0"/>
              </a:rPr>
              <a:t>What is an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a:t>
            </a:r>
          </a:p>
        </p:txBody>
      </p:sp>
      <p:sp>
        <p:nvSpPr>
          <p:cNvPr id="6" name="Rectangle 5"/>
          <p:cNvSpPr/>
          <p:nvPr/>
        </p:nvSpPr>
        <p:spPr>
          <a:xfrm>
            <a:off x="0" y="1500174"/>
            <a:ext cx="500034" cy="535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iling Cabinet iStock_000005945303Small.jpg"/>
          <p:cNvPicPr>
            <a:picLocks noChangeAspect="1"/>
          </p:cNvPicPr>
          <p:nvPr/>
        </p:nvPicPr>
        <p:blipFill>
          <a:blip r:embed="rId3" cstate="print"/>
          <a:stretch>
            <a:fillRect/>
          </a:stretch>
        </p:blipFill>
        <p:spPr>
          <a:xfrm>
            <a:off x="6500826" y="1428737"/>
            <a:ext cx="2643174" cy="2500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1000"/>
                                        <p:tgtEl>
                                          <p:spTgt spid="4">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1000"/>
                                        <p:tgtEl>
                                          <p:spTgt spid="4">
                                            <p:txEl>
                                              <p:pRg st="5" end="5"/>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1000"/>
                                        <p:tgtEl>
                                          <p:spTgt spid="4">
                                            <p:txEl>
                                              <p:pRg st="6" end="6"/>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1000"/>
                                        <p:tgtEl>
                                          <p:spTgt spid="4">
                                            <p:txEl>
                                              <p:pRg st="7" end="7"/>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childTnLst>
                          </p:cTn>
                        </p:par>
                        <p:par>
                          <p:cTn id="40" fill="hold">
                            <p:stCondLst>
                              <p:cond delay="10000"/>
                            </p:stCondLst>
                            <p:childTnLst>
                              <p:par>
                                <p:cTn id="41" presetID="10" presetClass="entr" presetSubtype="0" fill="hold" grpId="0" nodeType="after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1000"/>
                                        <p:tgtEl>
                                          <p:spTgt spid="4">
                                            <p:txEl>
                                              <p:pRg st="10" end="10"/>
                                            </p:txEl>
                                          </p:spTgt>
                                        </p:tgtEl>
                                      </p:cBhvr>
                                    </p:animEffect>
                                  </p:childTnLst>
                                </p:cTn>
                              </p:par>
                            </p:childTnLst>
                          </p:cTn>
                        </p:par>
                        <p:par>
                          <p:cTn id="44" fill="hold">
                            <p:stCondLst>
                              <p:cond delay="11000"/>
                            </p:stCondLst>
                            <p:childTnLst>
                              <p:par>
                                <p:cTn id="45" presetID="10" presetClass="entr" presetSubtype="0" fill="hold" grpId="0" nodeType="afterEffect">
                                  <p:stCondLst>
                                    <p:cond delay="0"/>
                                  </p:stCondLst>
                                  <p:childTnLst>
                                    <p:set>
                                      <p:cBhvr>
                                        <p:cTn id="46" dur="1" fill="hold">
                                          <p:stCondLst>
                                            <p:cond delay="0"/>
                                          </p:stCondLst>
                                        </p:cTn>
                                        <p:tgtEl>
                                          <p:spTgt spid="4">
                                            <p:txEl>
                                              <p:pRg st="11" end="11"/>
                                            </p:txEl>
                                          </p:spTgt>
                                        </p:tgtEl>
                                        <p:attrNameLst>
                                          <p:attrName>style.visibility</p:attrName>
                                        </p:attrNameLst>
                                      </p:cBhvr>
                                      <p:to>
                                        <p:strVal val="visible"/>
                                      </p:to>
                                    </p:set>
                                    <p:animEffect transition="in" filter="fade">
                                      <p:cBhvr>
                                        <p:cTn id="47" dur="1000"/>
                                        <p:tgtEl>
                                          <p:spTgt spid="4">
                                            <p:txEl>
                                              <p:pRg st="11" end="11"/>
                                            </p:txEl>
                                          </p:spTgt>
                                        </p:tgtEl>
                                      </p:cBhvr>
                                    </p:animEffect>
                                  </p:childTnLst>
                                </p:cTn>
                              </p:par>
                            </p:childTnLst>
                          </p:cTn>
                        </p:par>
                        <p:par>
                          <p:cTn id="48" fill="hold">
                            <p:stCondLst>
                              <p:cond delay="12000"/>
                            </p:stCondLst>
                            <p:childTnLst>
                              <p:par>
                                <p:cTn id="49" presetID="10" presetClass="entr" presetSubtype="0" fill="hold" grpId="0" nodeType="after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1000"/>
                                        <p:tgtEl>
                                          <p:spTgt spid="4">
                                            <p:txEl>
                                              <p:pRg st="12" end="12"/>
                                            </p:txEl>
                                          </p:spTgt>
                                        </p:tgtEl>
                                      </p:cBhvr>
                                    </p:animEffect>
                                  </p:childTnLst>
                                </p:cTn>
                              </p:par>
                            </p:childTnLst>
                          </p:cTn>
                        </p:par>
                        <p:par>
                          <p:cTn id="52" fill="hold">
                            <p:stCondLst>
                              <p:cond delay="13000"/>
                            </p:stCondLst>
                            <p:childTnLst>
                              <p:par>
                                <p:cTn id="53" presetID="10" presetClass="entr" presetSubtype="0" fill="hold" grpId="0" nodeType="after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animEffect transition="in" filter="fade">
                                      <p:cBhvr>
                                        <p:cTn id="55" dur="1000"/>
                                        <p:tgtEl>
                                          <p:spTgt spid="4">
                                            <p:txEl>
                                              <p:pRg st="14" end="14"/>
                                            </p:txEl>
                                          </p:spTgt>
                                        </p:tgtEl>
                                      </p:cBhvr>
                                    </p:animEffect>
                                  </p:childTnLst>
                                </p:cTn>
                              </p:par>
                            </p:childTnLst>
                          </p:cTn>
                        </p:par>
                        <p:par>
                          <p:cTn id="56" fill="hold">
                            <p:stCondLst>
                              <p:cond delay="14000"/>
                            </p:stCondLst>
                            <p:childTnLst>
                              <p:par>
                                <p:cTn id="57" presetID="10" presetClass="entr" presetSubtype="0" fill="hold" grpId="0" nodeType="after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animEffect transition="in" filter="fade">
                                      <p:cBhvr>
                                        <p:cTn id="59" dur="1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dige Collapse 06 Cropped.jpg"/>
          <p:cNvPicPr>
            <a:picLocks noChangeAspect="1"/>
          </p:cNvPicPr>
          <p:nvPr/>
        </p:nvPicPr>
        <p:blipFill>
          <a:blip r:embed="rId3" cstate="print"/>
          <a:stretch>
            <a:fillRect/>
          </a:stretch>
        </p:blipFill>
        <p:spPr>
          <a:xfrm>
            <a:off x="0" y="1428736"/>
            <a:ext cx="9144000" cy="5429264"/>
          </a:xfrm>
          <a:prstGeom prst="rect">
            <a:avLst/>
          </a:prstGeom>
        </p:spPr>
      </p:pic>
      <p:sp>
        <p:nvSpPr>
          <p:cNvPr id="6"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do NOT design bridges to stand up  </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2844" y="1571612"/>
            <a:ext cx="9001156" cy="5072098"/>
          </a:xfrm>
        </p:spPr>
        <p:txBody>
          <a:bodyPr>
            <a:noAutofit/>
          </a:bodyPr>
          <a:lstStyle/>
          <a:p>
            <a:pPr>
              <a:buFont typeface="+mj-lt"/>
              <a:buAutoNum type="arabicPeriod"/>
            </a:pPr>
            <a:r>
              <a:rPr lang="en-ZA" sz="1600" dirty="0" smtClean="0">
                <a:solidFill>
                  <a:srgbClr val="150C8E"/>
                </a:solidFill>
              </a:rPr>
              <a:t>1. Because everyone else has one?</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2. Because the one we have does not work very well?</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3. Because the one we have is more than five years old?</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4. So that we can get better strategic (thrive) information?</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5. So that we can get better tactical (thrive) information?</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6. So that we can get better operational (thrive) information?</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7. So that we have more effective delegation and governance?</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8. So that we can become more efficient?</a:t>
            </a:r>
          </a:p>
          <a:p>
            <a:pPr>
              <a:buFont typeface="+mj-lt"/>
              <a:buAutoNum type="arabicPeriod"/>
            </a:pPr>
            <a:endParaRPr lang="en-ZA" sz="1600" dirty="0" smtClean="0">
              <a:solidFill>
                <a:srgbClr val="150C8E"/>
              </a:solidFill>
            </a:endParaRPr>
          </a:p>
          <a:p>
            <a:pPr>
              <a:buFont typeface="+mj-lt"/>
              <a:buAutoNum type="arabicPeriod"/>
            </a:pPr>
            <a:r>
              <a:rPr lang="en-ZA" sz="1600" dirty="0" smtClean="0">
                <a:solidFill>
                  <a:srgbClr val="150C8E"/>
                </a:solidFill>
              </a:rPr>
              <a:t>9. Head count reduction and audit fee reduction?</a:t>
            </a:r>
            <a:endParaRPr lang="en-US" sz="1600" dirty="0">
              <a:solidFill>
                <a:srgbClr val="150C8E"/>
              </a:solidFill>
            </a:endParaRPr>
          </a:p>
        </p:txBody>
      </p:sp>
      <p:sp>
        <p:nvSpPr>
          <p:cNvPr id="5" name="Title 1"/>
          <p:cNvSpPr txBox="1">
            <a:spLocks noGrp="1"/>
          </p:cNvSpPr>
          <p:nvPr>
            <p:ph type="title"/>
          </p:nvPr>
        </p:nvSpPr>
        <p:spPr bwMode="auto">
          <a:prstGeom prst="rect">
            <a:avLst/>
          </a:prstGeom>
          <a:noFill/>
          <a:ln w="9525">
            <a:noFill/>
            <a:miter lim="800000"/>
            <a:headEnd/>
            <a:tailEnd/>
          </a:ln>
        </p:spPr>
        <p:txBody>
          <a:bodyPr anchor="t" anchorCtr="0"/>
          <a:lstStyle/>
          <a:p>
            <a:pPr algn="l"/>
            <a:r>
              <a:rPr lang="en-ZA" sz="2400" b="1" dirty="0" smtClean="0">
                <a:solidFill>
                  <a:schemeClr val="tx2"/>
                </a:solidFill>
                <a:latin typeface="Verdana" pitchFamily="34" charset="0"/>
              </a:rPr>
              <a:t>Why invest in a new </a:t>
            </a:r>
            <a:r>
              <a:rPr lang="en-ZA" sz="2400" b="1" dirty="0" err="1" smtClean="0">
                <a:solidFill>
                  <a:schemeClr val="tx2"/>
                </a:solidFill>
                <a:latin typeface="Verdana" pitchFamily="34" charset="0"/>
              </a:rPr>
              <a:t>ERP</a:t>
            </a:r>
            <a:r>
              <a:rPr lang="en-ZA" sz="2400" b="1" dirty="0" smtClean="0">
                <a:solidFill>
                  <a:schemeClr val="tx2"/>
                </a:solidFill>
                <a:latin typeface="Verdana" pitchFamily="34" charset="0"/>
              </a:rPr>
              <a:t> / IBIS?</a:t>
            </a:r>
            <a:br>
              <a:rPr lang="en-ZA" sz="2400" b="1" dirty="0" smtClean="0">
                <a:solidFill>
                  <a:schemeClr val="tx2"/>
                </a:solidFill>
                <a:latin typeface="Verdana" pitchFamily="34" charset="0"/>
              </a:rPr>
            </a:br>
            <a:r>
              <a:rPr lang="en-ZA" sz="2400" b="1" dirty="0" smtClean="0">
                <a:solidFill>
                  <a:schemeClr val="tx2"/>
                </a:solidFill>
                <a:latin typeface="Verdana" pitchFamily="34" charset="0"/>
              </a:rPr>
              <a:t>Or any IBIS?</a:t>
            </a:r>
          </a:p>
        </p:txBody>
      </p:sp>
      <p:sp>
        <p:nvSpPr>
          <p:cNvPr id="6" name="Rectangle 5"/>
          <p:cNvSpPr/>
          <p:nvPr/>
        </p:nvSpPr>
        <p:spPr>
          <a:xfrm>
            <a:off x="0" y="1500174"/>
            <a:ext cx="500034" cy="535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txBox="1">
            <a:spLocks/>
          </p:cNvSpPr>
          <p:nvPr/>
        </p:nvSpPr>
        <p:spPr>
          <a:xfrm>
            <a:off x="4429124" y="1724012"/>
            <a:ext cx="4867276" cy="507209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rgbClr val="150C8E"/>
              </a:solidFill>
              <a:effectLst/>
              <a:uLnTx/>
              <a:uFillTx/>
              <a:latin typeface="+mn-lt"/>
              <a:ea typeface="+mn-ea"/>
              <a:cs typeface="+mn-cs"/>
            </a:endParaRPr>
          </a:p>
        </p:txBody>
      </p:sp>
      <p:sp>
        <p:nvSpPr>
          <p:cNvPr id="8" name="Content Placeholder 3"/>
          <p:cNvSpPr txBox="1">
            <a:spLocks/>
          </p:cNvSpPr>
          <p:nvPr/>
        </p:nvSpPr>
        <p:spPr>
          <a:xfrm>
            <a:off x="7500958" y="1571612"/>
            <a:ext cx="1438252" cy="507209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ZA" sz="1600" b="0" i="0" u="none" strike="noStrike" kern="1200" cap="none" spc="0" normalizeH="0" baseline="0" noProof="0" dirty="0" smtClean="0">
                <a:ln>
                  <a:noFill/>
                </a:ln>
                <a:solidFill>
                  <a:srgbClr val="150C8E"/>
                </a:solidFill>
                <a:effectLst/>
                <a:uLnTx/>
                <a:uFillTx/>
                <a:latin typeface="+mn-lt"/>
                <a:ea typeface="+mn-ea"/>
                <a:cs typeface="+mn-cs"/>
              </a:rPr>
              <a:t>?</a:t>
            </a:r>
            <a:r>
              <a:rPr kumimoji="0" lang="en-ZA" sz="1600" b="0" i="0" u="none" strike="noStrike" kern="1200" cap="none" spc="0" normalizeH="0" noProof="0" dirty="0" smtClean="0">
                <a:ln>
                  <a:noFill/>
                </a:ln>
                <a:solidFill>
                  <a:srgbClr val="150C8E"/>
                </a:solidFill>
                <a:effectLst/>
                <a:uLnTx/>
                <a:uFillTx/>
                <a:latin typeface="+mn-lt"/>
                <a:ea typeface="+mn-ea"/>
                <a:cs typeface="+mn-cs"/>
              </a:rPr>
              <a:t> X No</a:t>
            </a:r>
          </a:p>
          <a:p>
            <a:pPr marL="342900" marR="0" lvl="0" indent="-342900" algn="l" defTabSz="914400" rtl="0" eaLnBrk="1" fontAlgn="auto" latinLnBrk="0" hangingPunct="1">
              <a:lnSpc>
                <a:spcPct val="100000"/>
              </a:lnSpc>
              <a:spcBef>
                <a:spcPct val="20000"/>
              </a:spcBef>
              <a:spcAft>
                <a:spcPts val="0"/>
              </a:spcAft>
              <a:buClrTx/>
              <a:buSzTx/>
              <a:tabLst/>
              <a:defRPr/>
            </a:pPr>
            <a:endParaRPr lang="en-ZA" sz="1600" baseline="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ZA" sz="1600" b="0" i="0" u="none" strike="noStrike" kern="1200" cap="none" spc="0" normalizeH="0" noProof="0" dirty="0" smtClean="0">
                <a:ln>
                  <a:noFill/>
                </a:ln>
                <a:solidFill>
                  <a:srgbClr val="150C8E"/>
                </a:solidFill>
                <a:effectLst/>
                <a:uLnTx/>
                <a:uFillTx/>
                <a:latin typeface="+mn-lt"/>
                <a:ea typeface="+mn-ea"/>
                <a:cs typeface="+mn-cs"/>
              </a:rPr>
              <a:t>? X No</a:t>
            </a:r>
          </a:p>
          <a:p>
            <a:pPr marL="342900" marR="0" lvl="0" indent="-342900" algn="l" defTabSz="914400" rtl="0" eaLnBrk="1" fontAlgn="auto" latinLnBrk="0" hangingPunct="1">
              <a:lnSpc>
                <a:spcPct val="100000"/>
              </a:lnSpc>
              <a:spcBef>
                <a:spcPct val="20000"/>
              </a:spcBef>
              <a:spcAft>
                <a:spcPts val="0"/>
              </a:spcAft>
              <a:buClrTx/>
              <a:buSzTx/>
              <a:tabLst/>
              <a:defRPr/>
            </a:pPr>
            <a:endParaRPr lang="en-ZA" sz="1600" baseline="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ZA" sz="1600" b="0" i="0" u="none" strike="noStrike" kern="1200" cap="none" spc="0" normalizeH="0" noProof="0" dirty="0" smtClean="0">
                <a:ln>
                  <a:noFill/>
                </a:ln>
                <a:solidFill>
                  <a:srgbClr val="150C8E"/>
                </a:solidFill>
                <a:effectLst/>
                <a:uLnTx/>
                <a:uFillTx/>
                <a:latin typeface="+mn-lt"/>
                <a:ea typeface="+mn-ea"/>
                <a:cs typeface="+mn-cs"/>
              </a:rPr>
              <a:t>XXX NO!!!</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noProof="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Yes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Yes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Yes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dirty="0" smtClean="0">
                <a:solidFill>
                  <a:srgbClr val="150C8E"/>
                </a:solidFill>
              </a:rPr>
              <a:t>Spinoff</a:t>
            </a:r>
            <a:endParaRPr lang="en-ZA" sz="1600" noProof="0" dirty="0" smtClean="0">
              <a:solidFill>
                <a:srgbClr val="150C8E"/>
              </a:solidFill>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Spinoff</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ZA" sz="1600" b="0" i="0" u="none" strike="noStrike" kern="1200" cap="none" spc="0" normalizeH="0" baseline="0" dirty="0" smtClean="0">
              <a:ln>
                <a:noFill/>
              </a:ln>
              <a:solidFill>
                <a:srgbClr val="150C8E"/>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ZA" sz="1600" noProof="0" dirty="0" smtClean="0">
                <a:solidFill>
                  <a:srgbClr val="150C8E"/>
                </a:solidFill>
              </a:rPr>
              <a:t>Spinoff</a:t>
            </a:r>
            <a:endParaRPr kumimoji="0" lang="en-US" sz="1600" b="0" i="0" u="none" strike="noStrike" kern="1200" cap="none" spc="0" normalizeH="0" baseline="0" noProof="0" dirty="0">
              <a:ln>
                <a:noFill/>
              </a:ln>
              <a:solidFill>
                <a:srgbClr val="150C8E"/>
              </a:solidFill>
              <a:effectLst/>
              <a:uLnTx/>
              <a:uFillTx/>
              <a:latin typeface="+mn-lt"/>
              <a:ea typeface="+mn-ea"/>
              <a:cs typeface="+mn-cs"/>
            </a:endParaRPr>
          </a:p>
        </p:txBody>
      </p:sp>
      <p:sp>
        <p:nvSpPr>
          <p:cNvPr id="9" name="TextBox 8"/>
          <p:cNvSpPr txBox="1"/>
          <p:nvPr/>
        </p:nvSpPr>
        <p:spPr>
          <a:xfrm rot="19904817">
            <a:off x="-369669" y="3498580"/>
            <a:ext cx="9972785" cy="646331"/>
          </a:xfrm>
          <a:prstGeom prst="rect">
            <a:avLst/>
          </a:prstGeom>
          <a:solidFill>
            <a:schemeClr val="accent1"/>
          </a:solidFill>
        </p:spPr>
        <p:txBody>
          <a:bodyPr wrap="square" rtlCol="0">
            <a:spAutoFit/>
          </a:bodyPr>
          <a:lstStyle/>
          <a:p>
            <a:pPr algn="ctr"/>
            <a:r>
              <a:rPr lang="en-ZA" sz="3600" dirty="0" smtClean="0">
                <a:solidFill>
                  <a:schemeClr val="bg1"/>
                </a:solidFill>
              </a:rPr>
              <a:t>To support better decision making</a:t>
            </a:r>
            <a:endParaRPr lang="en-US" sz="3600" dirty="0">
              <a:solidFill>
                <a:schemeClr val="bg1"/>
              </a:solidFill>
            </a:endParaRPr>
          </a:p>
        </p:txBody>
      </p:sp>
      <p:sp>
        <p:nvSpPr>
          <p:cNvPr id="10" name="Rectangle 9"/>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1000"/>
                                        <p:tgtEl>
                                          <p:spTgt spid="8">
                                            <p:txEl>
                                              <p:pRg st="6" end="6"/>
                                            </p:txEl>
                                          </p:spTgt>
                                        </p:tgtEl>
                                      </p:cBhvr>
                                    </p:animEffect>
                                  </p:childTnLst>
                                </p:cTn>
                              </p:par>
                            </p:childTnLst>
                          </p:cTn>
                        </p:par>
                        <p:par>
                          <p:cTn id="36" fill="hold">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1000"/>
                                        <p:tgtEl>
                                          <p:spTgt spid="4">
                                            <p:txEl>
                                              <p:pRg st="8" end="8"/>
                                            </p:txEl>
                                          </p:spTgt>
                                        </p:tgtEl>
                                      </p:cBhvr>
                                    </p:animEffect>
                                  </p:childTnLst>
                                </p:cTn>
                              </p:par>
                            </p:childTnLst>
                          </p:cTn>
                        </p:par>
                        <p:par>
                          <p:cTn id="40" fill="hold">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1000"/>
                                        <p:tgtEl>
                                          <p:spTgt spid="8">
                                            <p:txEl>
                                              <p:pRg st="8" end="8"/>
                                            </p:txEl>
                                          </p:spTgt>
                                        </p:tgtEl>
                                      </p:cBhvr>
                                    </p:animEffect>
                                  </p:childTnLst>
                                </p:cTn>
                              </p:par>
                            </p:childTnLst>
                          </p:cTn>
                        </p:par>
                        <p:par>
                          <p:cTn id="44" fill="hold">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1000"/>
                                        <p:tgtEl>
                                          <p:spTgt spid="4">
                                            <p:txEl>
                                              <p:pRg st="10" end="10"/>
                                            </p:txEl>
                                          </p:spTgt>
                                        </p:tgtEl>
                                      </p:cBhvr>
                                    </p:animEffect>
                                  </p:childTnLst>
                                </p:cTn>
                              </p:par>
                            </p:childTnLst>
                          </p:cTn>
                        </p:par>
                        <p:par>
                          <p:cTn id="48" fill="hold">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animEffect transition="in" filter="fade">
                                      <p:cBhvr>
                                        <p:cTn id="51" dur="1000"/>
                                        <p:tgtEl>
                                          <p:spTgt spid="8">
                                            <p:txEl>
                                              <p:pRg st="10" end="10"/>
                                            </p:txEl>
                                          </p:spTgt>
                                        </p:tgtEl>
                                      </p:cBhvr>
                                    </p:animEffect>
                                  </p:childTnLst>
                                </p:cTn>
                              </p:par>
                            </p:childTnLst>
                          </p:cTn>
                        </p:par>
                        <p:par>
                          <p:cTn id="52" fill="hold">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Effect transition="in" filter="fade">
                                      <p:cBhvr>
                                        <p:cTn id="55" dur="1000"/>
                                        <p:tgtEl>
                                          <p:spTgt spid="4">
                                            <p:txEl>
                                              <p:pRg st="12" end="12"/>
                                            </p:txEl>
                                          </p:spTgt>
                                        </p:tgtEl>
                                      </p:cBhvr>
                                    </p:animEffect>
                                  </p:childTnLst>
                                </p:cTn>
                              </p:par>
                            </p:childTnLst>
                          </p:cTn>
                        </p:par>
                        <p:par>
                          <p:cTn id="56" fill="hold">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8">
                                            <p:txEl>
                                              <p:pRg st="12" end="12"/>
                                            </p:txEl>
                                          </p:spTgt>
                                        </p:tgtEl>
                                        <p:attrNameLst>
                                          <p:attrName>style.visibility</p:attrName>
                                        </p:attrNameLst>
                                      </p:cBhvr>
                                      <p:to>
                                        <p:strVal val="visible"/>
                                      </p:to>
                                    </p:set>
                                    <p:animEffect transition="in" filter="fade">
                                      <p:cBhvr>
                                        <p:cTn id="59" dur="1000"/>
                                        <p:tgtEl>
                                          <p:spTgt spid="8">
                                            <p:txEl>
                                              <p:pRg st="12" end="12"/>
                                            </p:txEl>
                                          </p:spTgt>
                                        </p:tgtEl>
                                      </p:cBhvr>
                                    </p:animEffect>
                                  </p:childTnLst>
                                </p:cTn>
                              </p:par>
                            </p:childTnLst>
                          </p:cTn>
                        </p:par>
                        <p:par>
                          <p:cTn id="60" fill="hold">
                            <p:stCondLst>
                              <p:cond delay="14000"/>
                            </p:stCondLst>
                            <p:childTnLst>
                              <p:par>
                                <p:cTn id="61" presetID="10" presetClass="entr" presetSubtype="0" fill="hold" grpId="0" nodeType="afterEffect">
                                  <p:stCondLst>
                                    <p:cond delay="0"/>
                                  </p:stCondLst>
                                  <p:childTnLst>
                                    <p:set>
                                      <p:cBhvr>
                                        <p:cTn id="62" dur="1" fill="hold">
                                          <p:stCondLst>
                                            <p:cond delay="0"/>
                                          </p:stCondLst>
                                        </p:cTn>
                                        <p:tgtEl>
                                          <p:spTgt spid="4">
                                            <p:txEl>
                                              <p:pRg st="14" end="14"/>
                                            </p:txEl>
                                          </p:spTgt>
                                        </p:tgtEl>
                                        <p:attrNameLst>
                                          <p:attrName>style.visibility</p:attrName>
                                        </p:attrNameLst>
                                      </p:cBhvr>
                                      <p:to>
                                        <p:strVal val="visible"/>
                                      </p:to>
                                    </p:set>
                                    <p:animEffect transition="in" filter="fade">
                                      <p:cBhvr>
                                        <p:cTn id="63" dur="1000"/>
                                        <p:tgtEl>
                                          <p:spTgt spid="4">
                                            <p:txEl>
                                              <p:pRg st="14" end="14"/>
                                            </p:txEl>
                                          </p:spTgt>
                                        </p:tgtEl>
                                      </p:cBhvr>
                                    </p:animEffect>
                                  </p:childTnLst>
                                </p:cTn>
                              </p:par>
                            </p:childTnLst>
                          </p:cTn>
                        </p:par>
                        <p:par>
                          <p:cTn id="64" fill="hold">
                            <p:stCondLst>
                              <p:cond delay="15000"/>
                            </p:stCondLst>
                            <p:childTnLst>
                              <p:par>
                                <p:cTn id="65" presetID="10" presetClass="entr" presetSubtype="0" fill="hold" grpId="0" nodeType="afterEffect">
                                  <p:stCondLst>
                                    <p:cond delay="0"/>
                                  </p:stCondLst>
                                  <p:childTnLst>
                                    <p:set>
                                      <p:cBhvr>
                                        <p:cTn id="66" dur="1" fill="hold">
                                          <p:stCondLst>
                                            <p:cond delay="0"/>
                                          </p:stCondLst>
                                        </p:cTn>
                                        <p:tgtEl>
                                          <p:spTgt spid="8">
                                            <p:txEl>
                                              <p:pRg st="14" end="14"/>
                                            </p:txEl>
                                          </p:spTgt>
                                        </p:tgtEl>
                                        <p:attrNameLst>
                                          <p:attrName>style.visibility</p:attrName>
                                        </p:attrNameLst>
                                      </p:cBhvr>
                                      <p:to>
                                        <p:strVal val="visible"/>
                                      </p:to>
                                    </p:set>
                                    <p:animEffect transition="in" filter="fade">
                                      <p:cBhvr>
                                        <p:cTn id="67" dur="1000"/>
                                        <p:tgtEl>
                                          <p:spTgt spid="8">
                                            <p:txEl>
                                              <p:pRg st="14" end="14"/>
                                            </p:txEl>
                                          </p:spTgt>
                                        </p:tgtEl>
                                      </p:cBhvr>
                                    </p:animEffect>
                                  </p:childTnLst>
                                </p:cTn>
                              </p:par>
                            </p:childTnLst>
                          </p:cTn>
                        </p:par>
                        <p:par>
                          <p:cTn id="68" fill="hold">
                            <p:stCondLst>
                              <p:cond delay="16000"/>
                            </p:stCondLst>
                            <p:childTnLst>
                              <p:par>
                                <p:cTn id="69" presetID="10" presetClass="entr" presetSubtype="0" fill="hold" grpId="0" nodeType="afterEffect">
                                  <p:stCondLst>
                                    <p:cond delay="0"/>
                                  </p:stCondLst>
                                  <p:childTnLst>
                                    <p:set>
                                      <p:cBhvr>
                                        <p:cTn id="70" dur="1" fill="hold">
                                          <p:stCondLst>
                                            <p:cond delay="0"/>
                                          </p:stCondLst>
                                        </p:cTn>
                                        <p:tgtEl>
                                          <p:spTgt spid="4">
                                            <p:txEl>
                                              <p:pRg st="16" end="16"/>
                                            </p:txEl>
                                          </p:spTgt>
                                        </p:tgtEl>
                                        <p:attrNameLst>
                                          <p:attrName>style.visibility</p:attrName>
                                        </p:attrNameLst>
                                      </p:cBhvr>
                                      <p:to>
                                        <p:strVal val="visible"/>
                                      </p:to>
                                    </p:set>
                                    <p:animEffect transition="in" filter="fade">
                                      <p:cBhvr>
                                        <p:cTn id="71" dur="1000"/>
                                        <p:tgtEl>
                                          <p:spTgt spid="4">
                                            <p:txEl>
                                              <p:pRg st="16" end="16"/>
                                            </p:txEl>
                                          </p:spTgt>
                                        </p:tgtEl>
                                      </p:cBhvr>
                                    </p:animEffect>
                                  </p:childTnLst>
                                </p:cTn>
                              </p:par>
                            </p:childTnLst>
                          </p:cTn>
                        </p:par>
                        <p:par>
                          <p:cTn id="72" fill="hold">
                            <p:stCondLst>
                              <p:cond delay="17000"/>
                            </p:stCondLst>
                            <p:childTnLst>
                              <p:par>
                                <p:cTn id="73" presetID="10" presetClass="entr" presetSubtype="0" fill="hold" grpId="0" nodeType="afterEffect">
                                  <p:stCondLst>
                                    <p:cond delay="0"/>
                                  </p:stCondLst>
                                  <p:childTnLst>
                                    <p:set>
                                      <p:cBhvr>
                                        <p:cTn id="74" dur="1" fill="hold">
                                          <p:stCondLst>
                                            <p:cond delay="0"/>
                                          </p:stCondLst>
                                        </p:cTn>
                                        <p:tgtEl>
                                          <p:spTgt spid="8">
                                            <p:txEl>
                                              <p:pRg st="16" end="16"/>
                                            </p:txEl>
                                          </p:spTgt>
                                        </p:tgtEl>
                                        <p:attrNameLst>
                                          <p:attrName>style.visibility</p:attrName>
                                        </p:attrNameLst>
                                      </p:cBhvr>
                                      <p:to>
                                        <p:strVal val="visible"/>
                                      </p:to>
                                    </p:set>
                                    <p:animEffect transition="in" filter="fade">
                                      <p:cBhvr>
                                        <p:cTn id="75" dur="1000"/>
                                        <p:tgtEl>
                                          <p:spTgt spid="8">
                                            <p:txEl>
                                              <p:pRg st="16" end="16"/>
                                            </p:txEl>
                                          </p:spTgt>
                                        </p:tgtEl>
                                      </p:cBhvr>
                                    </p:animEffect>
                                  </p:childTnLst>
                                </p:cTn>
                              </p:par>
                            </p:childTnLst>
                          </p:cTn>
                        </p:par>
                        <p:par>
                          <p:cTn id="76" fill="hold">
                            <p:stCondLst>
                              <p:cond delay="18000"/>
                            </p:stCondLst>
                            <p:childTnLst>
                              <p:par>
                                <p:cTn id="77" presetID="10" presetClass="entr" presetSubtype="0" fill="hold" grpId="0" nodeType="afterEffect" nodePh="1">
                                  <p:stCondLst>
                                    <p:cond delay="0"/>
                                  </p:stCondLst>
                                  <p:endCondLst>
                                    <p:cond evt="begin" delay="0">
                                      <p:tn val="77"/>
                                    </p:cond>
                                  </p:endCondLst>
                                  <p:childTnLst>
                                    <p:set>
                                      <p:cBhvr>
                                        <p:cTn id="78" dur="1" fill="hold">
                                          <p:stCondLst>
                                            <p:cond delay="0"/>
                                          </p:stCondLst>
                                        </p:cTn>
                                        <p:tgtEl>
                                          <p:spTgt spid="7">
                                            <p:txEl>
                                              <p:pRg st="0" end="0"/>
                                            </p:txEl>
                                          </p:spTgt>
                                        </p:tgtEl>
                                        <p:attrNameLst>
                                          <p:attrName>style.visibility</p:attrName>
                                        </p:attrNameLst>
                                      </p:cBhvr>
                                      <p:to>
                                        <p:strVal val="visible"/>
                                      </p:to>
                                    </p:set>
                                    <p:animEffect transition="in" filter="fade">
                                      <p:cBhvr>
                                        <p:cTn id="79" dur="2000"/>
                                        <p:tgtEl>
                                          <p:spTgt spid="7">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3" fill="hold" grpId="0" nodeType="clickEffect">
                                  <p:stCondLst>
                                    <p:cond delay="0"/>
                                  </p:stCondLst>
                                  <p:childTnLst>
                                    <p:set>
                                      <p:cBhvr>
                                        <p:cTn id="83" dur="1" fill="hold">
                                          <p:stCondLst>
                                            <p:cond delay="0"/>
                                          </p:stCondLst>
                                        </p:cTn>
                                        <p:tgtEl>
                                          <p:spTgt spid="9"/>
                                        </p:tgtEl>
                                        <p:attrNameLst>
                                          <p:attrName>style.visibility</p:attrName>
                                        </p:attrNameLst>
                                      </p:cBhvr>
                                      <p:to>
                                        <p:strVal val="visible"/>
                                      </p:to>
                                    </p:set>
                                    <p:anim calcmode="lin" valueType="num">
                                      <p:cBhvr additive="base">
                                        <p:cTn id="84" dur="500" fill="hold"/>
                                        <p:tgtEl>
                                          <p:spTgt spid="9"/>
                                        </p:tgtEl>
                                        <p:attrNameLst>
                                          <p:attrName>ppt_x</p:attrName>
                                        </p:attrNameLst>
                                      </p:cBhvr>
                                      <p:tavLst>
                                        <p:tav tm="0">
                                          <p:val>
                                            <p:strVal val="1+#ppt_w/2"/>
                                          </p:val>
                                        </p:tav>
                                        <p:tav tm="100000">
                                          <p:val>
                                            <p:strVal val="#ppt_x"/>
                                          </p:val>
                                        </p:tav>
                                      </p:tavLst>
                                    </p:anim>
                                    <p:anim calcmode="lin" valueType="num">
                                      <p:cBhvr additive="base">
                                        <p:cTn id="85" dur="500" fill="hold"/>
                                        <p:tgtEl>
                                          <p:spTgt spid="9"/>
                                        </p:tgtEl>
                                        <p:attrNameLst>
                                          <p:attrName>ppt_y</p:attrName>
                                        </p:attrNameLst>
                                      </p:cBhvr>
                                      <p:tavLst>
                                        <p:tav tm="0">
                                          <p:val>
                                            <p:strVal val="0-#ppt_h/2"/>
                                          </p:val>
                                        </p:tav>
                                        <p:tav tm="100000">
                                          <p:val>
                                            <p:strVal val="#ppt_y"/>
                                          </p:val>
                                        </p:tav>
                                      </p:tavLst>
                                    </p:anim>
                                  </p:childTnLst>
                                </p:cTn>
                              </p:par>
                            </p:childTnLst>
                          </p:cTn>
                        </p:par>
                        <p:par>
                          <p:cTn id="86" fill="hold">
                            <p:stCondLst>
                              <p:cond delay="500"/>
                            </p:stCondLst>
                            <p:childTnLst>
                              <p:par>
                                <p:cTn id="87" presetID="10" presetClass="entr" presetSubtype="0" fill="hold" grpId="0" nodeType="afterEffect" nodePh="1">
                                  <p:stCondLst>
                                    <p:cond delay="0"/>
                                  </p:stCondLst>
                                  <p:endCondLst>
                                    <p:cond evt="begin" delay="0">
                                      <p:tn val="87"/>
                                    </p:cond>
                                  </p:endCondLst>
                                  <p:childTnLst>
                                    <p:set>
                                      <p:cBhvr>
                                        <p:cTn id="88" dur="1" fill="hold">
                                          <p:stCondLst>
                                            <p:cond delay="0"/>
                                          </p:stCondLst>
                                        </p:cTn>
                                        <p:tgtEl>
                                          <p:spTgt spid="10"/>
                                        </p:tgtEl>
                                        <p:attrNameLst>
                                          <p:attrName>style.visibility</p:attrName>
                                        </p:attrNameLst>
                                      </p:cBhvr>
                                      <p:to>
                                        <p:strVal val="visible"/>
                                      </p:to>
                                    </p:set>
                                    <p:animEffect transition="in" filter="fade">
                                      <p:cBhvr>
                                        <p:cTn id="8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build="p"/>
      <p:bldP spid="8" grpId="0" uiExpand="1" build="p"/>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How do you unlock</a:t>
            </a:r>
            <a:r>
              <a:rPr kumimoji="0" lang="en-ZA" sz="2400" b="1" i="0" u="none" strike="noStrike" kern="1200" cap="none" spc="0" normalizeH="0" noProof="0" dirty="0" smtClean="0">
                <a:ln>
                  <a:noFill/>
                </a:ln>
                <a:solidFill>
                  <a:srgbClr val="002060"/>
                </a:solidFill>
                <a:effectLst/>
                <a:uLnTx/>
                <a:uFillTx/>
                <a:latin typeface="+mj-lt"/>
                <a:ea typeface="+mj-ea"/>
                <a:cs typeface="+mj-cs"/>
              </a:rPr>
              <a:t> IBIS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643050"/>
            <a:ext cx="81439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Value is unlocked through effective delivery of information that is intuitively fundamentally meaningful</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Packaged in a way that the computer system APPEARS to be intelligent</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Presented through:</a:t>
            </a:r>
          </a:p>
          <a:p>
            <a:pPr marL="800100" lvl="1" indent="-342900">
              <a:buClr>
                <a:schemeClr val="tx2"/>
              </a:buClr>
              <a:buFont typeface="+mj-lt"/>
              <a:buAutoNum type="arabicPeriod"/>
            </a:pPr>
            <a:r>
              <a:rPr lang="en-ZA" dirty="0" smtClean="0">
                <a:solidFill>
                  <a:schemeClr val="tx2"/>
                </a:solidFill>
              </a:rPr>
              <a:t>reports</a:t>
            </a:r>
          </a:p>
          <a:p>
            <a:pPr marL="800100" lvl="1" indent="-342900">
              <a:buClr>
                <a:schemeClr val="tx2"/>
              </a:buClr>
              <a:buFont typeface="+mj-lt"/>
              <a:buAutoNum type="arabicPeriod"/>
            </a:pPr>
            <a:r>
              <a:rPr lang="en-ZA" dirty="0" smtClean="0">
                <a:solidFill>
                  <a:schemeClr val="tx2"/>
                </a:solidFill>
              </a:rPr>
              <a:t>graphs</a:t>
            </a:r>
          </a:p>
          <a:p>
            <a:pPr marL="800100" lvl="1" indent="-342900">
              <a:buClr>
                <a:schemeClr val="tx2"/>
              </a:buClr>
              <a:buFont typeface="+mj-lt"/>
              <a:buAutoNum type="arabicPeriod"/>
            </a:pPr>
            <a:r>
              <a:rPr lang="en-ZA" dirty="0" smtClean="0">
                <a:solidFill>
                  <a:schemeClr val="tx2"/>
                </a:solidFill>
              </a:rPr>
              <a:t>dashboards</a:t>
            </a:r>
          </a:p>
          <a:p>
            <a:pPr marL="800100" lvl="1" indent="-342900">
              <a:buClr>
                <a:schemeClr val="tx2"/>
              </a:buClr>
              <a:buFont typeface="+mj-lt"/>
              <a:buAutoNum type="arabicPeriod"/>
            </a:pPr>
            <a:r>
              <a:rPr lang="en-ZA" dirty="0" smtClean="0">
                <a:solidFill>
                  <a:schemeClr val="tx2"/>
                </a:solidFill>
              </a:rPr>
              <a:t>advanced statistical techniques</a:t>
            </a:r>
          </a:p>
          <a:p>
            <a:pPr marL="800100" lvl="1" indent="-342900">
              <a:buClr>
                <a:schemeClr val="tx2"/>
              </a:buClr>
              <a:buFont typeface="+mj-lt"/>
              <a:buAutoNum type="arabicPeriod"/>
            </a:pPr>
            <a:r>
              <a:rPr lang="en-ZA" dirty="0" smtClean="0">
                <a:solidFill>
                  <a:schemeClr val="tx2"/>
                </a:solidFill>
              </a:rPr>
              <a:t>advanced economic analysis</a:t>
            </a:r>
          </a:p>
          <a:p>
            <a:pPr marL="800100" lvl="1" indent="-342900">
              <a:buClr>
                <a:schemeClr val="tx2"/>
              </a:buClr>
              <a:buFont typeface="+mj-lt"/>
              <a:buAutoNum type="arabicPeriod"/>
            </a:pPr>
            <a:r>
              <a:rPr lang="en-ZA" dirty="0" smtClean="0">
                <a:solidFill>
                  <a:schemeClr val="tx2"/>
                </a:solidFill>
              </a:rPr>
              <a:t>other advanced techniques of information presentation, analysis and interpretation</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Resulting in MUCH BETTER strategic, tactical and operational decisions that manifest in improved organizational profitability, growth, impact, etc</a:t>
            </a:r>
            <a:endParaRPr lang="en-US" dirty="0" smtClean="0">
              <a:solidFill>
                <a:schemeClr val="tx2"/>
              </a:solidFill>
            </a:endParaRPr>
          </a:p>
        </p:txBody>
      </p:sp>
      <p:pic>
        <p:nvPicPr>
          <p:cNvPr id="6" name="Picture 2"/>
          <p:cNvPicPr>
            <a:picLocks noChangeAspect="1" noChangeArrowheads="1"/>
          </p:cNvPicPr>
          <p:nvPr/>
        </p:nvPicPr>
        <p:blipFill>
          <a:blip r:embed="rId3" cstate="print"/>
          <a:srcRect/>
          <a:stretch>
            <a:fillRect/>
          </a:stretch>
        </p:blipFill>
        <p:spPr bwMode="auto">
          <a:xfrm>
            <a:off x="5909678" y="2857496"/>
            <a:ext cx="3234322" cy="2143140"/>
          </a:xfrm>
          <a:prstGeom prst="rect">
            <a:avLst/>
          </a:prstGeom>
          <a:noFill/>
          <a:ln w="9525">
            <a:noFill/>
            <a:miter lim="800000"/>
            <a:headEnd/>
            <a:tailEnd/>
          </a:ln>
        </p:spPr>
      </p:pic>
      <p:sp>
        <p:nvSpPr>
          <p:cNvPr id="4" name="TextBox 3"/>
          <p:cNvSpPr txBox="1"/>
          <p:nvPr/>
        </p:nvSpPr>
        <p:spPr>
          <a:xfrm rot="19904817">
            <a:off x="-411969" y="3467802"/>
            <a:ext cx="9972785" cy="707886"/>
          </a:xfrm>
          <a:prstGeom prst="rect">
            <a:avLst/>
          </a:prstGeom>
          <a:solidFill>
            <a:schemeClr val="accent1"/>
          </a:solidFill>
        </p:spPr>
        <p:txBody>
          <a:bodyPr wrap="square" rtlCol="0">
            <a:spAutoFit/>
          </a:bodyPr>
          <a:lstStyle/>
          <a:p>
            <a:pPr algn="ctr"/>
            <a:r>
              <a:rPr lang="en-ZA" sz="4000" dirty="0" smtClean="0">
                <a:solidFill>
                  <a:schemeClr val="bg1"/>
                </a:solidFill>
              </a:rPr>
              <a:t>High value business decisions</a:t>
            </a:r>
            <a:endParaRPr lang="en-US" sz="4000" dirty="0">
              <a:solidFill>
                <a:schemeClr val="bg1"/>
              </a:solidFill>
            </a:endParaRPr>
          </a:p>
        </p:txBody>
      </p:sp>
      <p:sp>
        <p:nvSpPr>
          <p:cNvPr id="7" name="Rectangle 6"/>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1000"/>
                                        <p:tgtEl>
                                          <p:spTgt spid="5">
                                            <p:txEl>
                                              <p:pRg st="5" end="5"/>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1000"/>
                                        <p:tgtEl>
                                          <p:spTgt spid="5">
                                            <p:txEl>
                                              <p:pRg st="6" end="6"/>
                                            </p:txEl>
                                          </p:spTgt>
                                        </p:tgtEl>
                                      </p:cBhvr>
                                    </p:animEffect>
                                  </p:childTnLst>
                                </p:cTn>
                              </p:par>
                            </p:childTnLst>
                          </p:cTn>
                        </p:par>
                        <p:par>
                          <p:cTn id="24" fill="hold">
                            <p:stCondLst>
                              <p:cond delay="8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1000"/>
                                        <p:tgtEl>
                                          <p:spTgt spid="5">
                                            <p:txEl>
                                              <p:pRg st="7" end="7"/>
                                            </p:txEl>
                                          </p:spTgt>
                                        </p:tgtEl>
                                      </p:cBhvr>
                                    </p:animEffect>
                                  </p:childTnLst>
                                </p:cTn>
                              </p:par>
                            </p:childTnLst>
                          </p:cTn>
                        </p:par>
                        <p:par>
                          <p:cTn id="32" fill="hold">
                            <p:stCondLst>
                              <p:cond delay="10000"/>
                            </p:stCondLst>
                            <p:childTnLst>
                              <p:par>
                                <p:cTn id="33" presetID="10" presetClass="entr" presetSubtype="0" fill="hold"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childTnLst>
                                </p:cTn>
                              </p:par>
                            </p:childTnLst>
                          </p:cTn>
                        </p:par>
                        <p:par>
                          <p:cTn id="36" fill="hold">
                            <p:stCondLst>
                              <p:cond delay="11000"/>
                            </p:stCondLst>
                            <p:childTnLst>
                              <p:par>
                                <p:cTn id="37" presetID="10" presetClass="entr" presetSubtype="0" fill="hold" nodeType="after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fade">
                                      <p:cBhvr>
                                        <p:cTn id="39" dur="1000"/>
                                        <p:tgtEl>
                                          <p:spTgt spid="5">
                                            <p:txEl>
                                              <p:pRg st="9" end="9"/>
                                            </p:txEl>
                                          </p:spTgt>
                                        </p:tgtEl>
                                      </p:cBhvr>
                                    </p:animEffect>
                                  </p:childTnLst>
                                </p:cTn>
                              </p:par>
                            </p:childTnLst>
                          </p:cTn>
                        </p:par>
                        <p:par>
                          <p:cTn id="40" fill="hold">
                            <p:stCondLst>
                              <p:cond delay="12000"/>
                            </p:stCondLst>
                            <p:childTnLst>
                              <p:par>
                                <p:cTn id="41" presetID="10" presetClass="entr" presetSubtype="0" fill="hold" nodeType="after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fade">
                                      <p:cBhvr>
                                        <p:cTn id="43" dur="1000"/>
                                        <p:tgtEl>
                                          <p:spTgt spid="5">
                                            <p:txEl>
                                              <p:pRg st="10" end="10"/>
                                            </p:txEl>
                                          </p:spTgt>
                                        </p:tgtEl>
                                      </p:cBhvr>
                                    </p:animEffect>
                                  </p:childTnLst>
                                </p:cTn>
                              </p:par>
                            </p:childTnLst>
                          </p:cTn>
                        </p:par>
                        <p:par>
                          <p:cTn id="44" fill="hold">
                            <p:stCondLst>
                              <p:cond delay="13000"/>
                            </p:stCondLst>
                            <p:childTnLst>
                              <p:par>
                                <p:cTn id="45" presetID="10" presetClass="entr" presetSubtype="0" fill="hold" nodeType="after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animEffect transition="in" filter="fade">
                                      <p:cBhvr>
                                        <p:cTn id="47" dur="2000"/>
                                        <p:tgtEl>
                                          <p:spTgt spid="5">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3"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1+#ppt_w/2"/>
                                          </p:val>
                                        </p:tav>
                                        <p:tav tm="100000">
                                          <p:val>
                                            <p:strVal val="#ppt_x"/>
                                          </p:val>
                                        </p:tav>
                                      </p:tavLst>
                                    </p:anim>
                                    <p:anim calcmode="lin" valueType="num">
                                      <p:cBhvr additive="base">
                                        <p:cTn id="53" dur="500" fill="hold"/>
                                        <p:tgtEl>
                                          <p:spTgt spid="4"/>
                                        </p:tgtEl>
                                        <p:attrNameLst>
                                          <p:attrName>ppt_y</p:attrName>
                                        </p:attrNameLst>
                                      </p:cBhvr>
                                      <p:tavLst>
                                        <p:tav tm="0">
                                          <p:val>
                                            <p:strVal val="0-#ppt_h/2"/>
                                          </p:val>
                                        </p:tav>
                                        <p:tav tm="100000">
                                          <p:val>
                                            <p:strVal val="#ppt_y"/>
                                          </p:val>
                                        </p:tav>
                                      </p:tavLst>
                                    </p:anim>
                                  </p:childTnLst>
                                </p:cTn>
                              </p:par>
                            </p:childTnLst>
                          </p:cTn>
                        </p:par>
                        <p:par>
                          <p:cTn id="54" fill="hold">
                            <p:stCondLst>
                              <p:cond delay="500"/>
                            </p:stCondLst>
                            <p:childTnLst>
                              <p:par>
                                <p:cTn id="55" presetID="10" presetClass="entr" presetSubtype="0" fill="hold" grpId="0" nodeType="afterEffect" nodePh="1">
                                  <p:stCondLst>
                                    <p:cond delay="0"/>
                                  </p:stCondLst>
                                  <p:endCondLst>
                                    <p:cond evt="begin" delay="0">
                                      <p:tn val="55"/>
                                    </p:cond>
                                  </p:endCondLst>
                                  <p:childTnLst>
                                    <p:set>
                                      <p:cBhvr>
                                        <p:cTn id="56" dur="1" fill="hold">
                                          <p:stCondLst>
                                            <p:cond delay="0"/>
                                          </p:stCondLst>
                                        </p:cTn>
                                        <p:tgtEl>
                                          <p:spTgt spid="7"/>
                                        </p:tgtEl>
                                        <p:attrNameLst>
                                          <p:attrName>style.visibility</p:attrName>
                                        </p:attrNameLst>
                                      </p:cBhvr>
                                      <p:to>
                                        <p:strVal val="visible"/>
                                      </p:to>
                                    </p:set>
                                    <p:animEffect transition="in" filter="fade">
                                      <p:cBhvr>
                                        <p:cTn id="5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5909678" y="4714860"/>
            <a:ext cx="3234322" cy="2143140"/>
          </a:xfrm>
          <a:prstGeom prst="rect">
            <a:avLst/>
          </a:prstGeom>
          <a:noFill/>
          <a:ln w="9525">
            <a:noFill/>
            <a:miter lim="800000"/>
            <a:headEnd/>
            <a:tailEnd/>
          </a:ln>
        </p:spPr>
      </p:pic>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 the core requirement for any IBIS?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643050"/>
            <a:ext cx="8143932" cy="2585323"/>
          </a:xfrm>
          <a:prstGeom prst="rect">
            <a:avLst/>
          </a:prstGeom>
          <a:noFill/>
        </p:spPr>
        <p:txBody>
          <a:bodyPr wrap="square" rtlCol="0">
            <a:spAutoFit/>
          </a:bodyPr>
          <a:lstStyle/>
          <a:p>
            <a:pPr marL="342900" indent="-342900">
              <a:buClr>
                <a:schemeClr val="tx2"/>
              </a:buClr>
            </a:pPr>
            <a:r>
              <a:rPr lang="en-ZA" dirty="0" smtClean="0">
                <a:solidFill>
                  <a:schemeClr val="tx2"/>
                </a:solidFill>
              </a:rPr>
              <a:t>I can get answers to any question for which I can reasonably expect there to be answers in the databases that I KNOW my organization has</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Easily and quickly and without major effort on the part of any staff member or contractor</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pPr>
            <a:r>
              <a:rPr lang="en-ZA" dirty="0" smtClean="0">
                <a:solidFill>
                  <a:schemeClr val="tx2"/>
                </a:solidFill>
              </a:rPr>
              <a:t>The RIGHT information at the RIGHT place at the RIGHT time in order to make the RIGHT decision</a:t>
            </a:r>
            <a:endParaRPr lang="en-US" dirty="0" smtClean="0">
              <a:solidFill>
                <a:schemeClr val="tx2"/>
              </a:solidFill>
            </a:endParaRPr>
          </a:p>
        </p:txBody>
      </p:sp>
      <p:sp>
        <p:nvSpPr>
          <p:cNvPr id="6" name="TextBox 5"/>
          <p:cNvSpPr txBox="1"/>
          <p:nvPr/>
        </p:nvSpPr>
        <p:spPr>
          <a:xfrm rot="19904817">
            <a:off x="-411969" y="3467802"/>
            <a:ext cx="9972785" cy="707886"/>
          </a:xfrm>
          <a:prstGeom prst="rect">
            <a:avLst/>
          </a:prstGeom>
          <a:solidFill>
            <a:schemeClr val="accent1"/>
          </a:solidFill>
        </p:spPr>
        <p:txBody>
          <a:bodyPr wrap="square" rtlCol="0">
            <a:spAutoFit/>
          </a:bodyPr>
          <a:lstStyle/>
          <a:p>
            <a:pPr algn="ctr"/>
            <a:r>
              <a:rPr lang="en-ZA" sz="4000" dirty="0" smtClean="0">
                <a:solidFill>
                  <a:schemeClr val="bg1"/>
                </a:solidFill>
              </a:rPr>
              <a:t>High value intelligent information</a:t>
            </a:r>
            <a:endParaRPr lang="en-US" sz="4000" dirty="0">
              <a:solidFill>
                <a:schemeClr val="bg1"/>
              </a:solidFill>
            </a:endParaRPr>
          </a:p>
        </p:txBody>
      </p:sp>
      <p:sp>
        <p:nvSpPr>
          <p:cNvPr id="8" name="Rectangle 7"/>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How is value created</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643050"/>
            <a:ext cx="8143932" cy="5078313"/>
          </a:xfrm>
          <a:prstGeom prst="rect">
            <a:avLst/>
          </a:prstGeom>
          <a:noFill/>
        </p:spPr>
        <p:txBody>
          <a:bodyPr wrap="square" rtlCol="0">
            <a:spAutoFit/>
          </a:bodyPr>
          <a:lstStyle/>
          <a:p>
            <a:pPr marL="342900" indent="-342900">
              <a:buClr>
                <a:schemeClr val="tx2"/>
              </a:buClr>
            </a:pPr>
            <a:r>
              <a:rPr lang="en-ZA" dirty="0" smtClean="0">
                <a:solidFill>
                  <a:schemeClr val="tx2"/>
                </a:solidFill>
              </a:rPr>
              <a:t>Value is created by business actions that deliver on the essence of why the organization exists and how it thrives</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Value manifests through increased profitability, growth, acquisitions, job satisfaction, fulfilment of the strategic vision</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The consequence of intuitive, intelligent, informed leadership business decisions – thrive decisions</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Such decisions are facilitated, accelerated and enhanced through access to more intelligent, meaningful and relevant information</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Answers to the questions I have not yet thought to ask</a:t>
            </a:r>
          </a:p>
          <a:p>
            <a:pPr marL="342900" indent="-342900">
              <a:buClr>
                <a:schemeClr val="tx2"/>
              </a:buClr>
            </a:pPr>
            <a:endParaRPr lang="en-ZA" dirty="0" smtClean="0">
              <a:solidFill>
                <a:schemeClr val="tx2"/>
              </a:solidFill>
            </a:endParaRPr>
          </a:p>
          <a:p>
            <a:pPr marL="342900" indent="-342900">
              <a:buClr>
                <a:schemeClr val="tx2"/>
              </a:buClr>
            </a:pPr>
            <a:r>
              <a:rPr lang="en-ZA" dirty="0" smtClean="0">
                <a:solidFill>
                  <a:schemeClr val="tx2"/>
                </a:solidFill>
              </a:rPr>
              <a:t>Such “intelligent information” is assembled as a consequence of high level strategic and executive level input into the design of the data CONTENT – taxonomies designed to catalogue every conceivably relevant classification ahead of time</a:t>
            </a:r>
            <a:endParaRPr lang="en-US" dirty="0" smtClean="0">
              <a:solidFill>
                <a:schemeClr val="tx2"/>
              </a:solidFill>
            </a:endParaRPr>
          </a:p>
        </p:txBody>
      </p:sp>
      <p:sp>
        <p:nvSpPr>
          <p:cNvPr id="8" name="Oval 7"/>
          <p:cNvSpPr/>
          <p:nvPr/>
        </p:nvSpPr>
        <p:spPr>
          <a:xfrm>
            <a:off x="0" y="4857760"/>
            <a:ext cx="7358082"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9904817">
            <a:off x="-426538" y="3760475"/>
            <a:ext cx="9972785" cy="707886"/>
          </a:xfrm>
          <a:prstGeom prst="rect">
            <a:avLst/>
          </a:prstGeom>
          <a:solidFill>
            <a:schemeClr val="accent1"/>
          </a:solidFill>
        </p:spPr>
        <p:txBody>
          <a:bodyPr wrap="square" rtlCol="0">
            <a:spAutoFit/>
          </a:bodyPr>
          <a:lstStyle/>
          <a:p>
            <a:pPr algn="ctr"/>
            <a:r>
              <a:rPr lang="en-ZA" sz="4000" dirty="0" smtClean="0">
                <a:solidFill>
                  <a:schemeClr val="bg1"/>
                </a:solidFill>
              </a:rPr>
              <a:t>High value intelligent content design</a:t>
            </a:r>
            <a:endParaRPr lang="en-US" sz="4000" dirty="0">
              <a:solidFill>
                <a:schemeClr val="bg1"/>
              </a:solidFill>
            </a:endParaRPr>
          </a:p>
        </p:txBody>
      </p:sp>
      <p:pic>
        <p:nvPicPr>
          <p:cNvPr id="7"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sp>
        <p:nvSpPr>
          <p:cNvPr id="9" name="Rectangle 8"/>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par>
                          <p:cTn id="28" fill="hold">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2000"/>
                                        <p:tgtEl>
                                          <p:spTgt spid="5">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10" presetClass="entr" presetSubtype="0" fill="hold" grpId="0" nodeType="afterEffect" nodePh="1">
                                  <p:stCondLst>
                                    <p:cond delay="0"/>
                                  </p:stCondLst>
                                  <p:endCondLst>
                                    <p:cond evt="begin" delay="0">
                                      <p:tn val="43"/>
                                    </p:cond>
                                  </p:endCondLst>
                                  <p:childTnLst>
                                    <p:set>
                                      <p:cBhvr>
                                        <p:cTn id="44" dur="1" fill="hold">
                                          <p:stCondLst>
                                            <p:cond delay="0"/>
                                          </p:stCondLst>
                                        </p:cTn>
                                        <p:tgtEl>
                                          <p:spTgt spid="9"/>
                                        </p:tgtEl>
                                        <p:attrNameLst>
                                          <p:attrName>style.visibility</p:attrName>
                                        </p:attrNameLst>
                                      </p:cBhvr>
                                      <p:to>
                                        <p:strVal val="visible"/>
                                      </p:to>
                                    </p:set>
                                    <p:animEffect transition="in" filter="fade">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Precision strategic content engineering</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3416320"/>
          </a:xfrm>
          <a:prstGeom prst="rect">
            <a:avLst/>
          </a:prstGeom>
          <a:noFill/>
        </p:spPr>
        <p:txBody>
          <a:bodyPr wrap="square" rtlCol="0">
            <a:spAutoFit/>
          </a:bodyPr>
          <a:lstStyle/>
          <a:p>
            <a:pPr marL="342900" indent="-342900">
              <a:buClr>
                <a:schemeClr val="tx2"/>
              </a:buClr>
            </a:pPr>
            <a:r>
              <a:rPr lang="en-US" dirty="0" smtClean="0">
                <a:solidFill>
                  <a:schemeClr val="tx2"/>
                </a:solidFill>
              </a:rPr>
              <a:t>The definition of information content</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in a way that is structurally (taxonomically) fundamentally meaningful to human beings who understand the business</a:t>
            </a:r>
          </a:p>
          <a:p>
            <a:pPr marL="342900" indent="-342900">
              <a:buClr>
                <a:schemeClr val="tx2"/>
              </a:buClr>
              <a:buFont typeface="Wingdings" pitchFamily="2" charset="2"/>
              <a:buChar char="Ø"/>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and the translation of this content into structured codes which faithfully and accurately reflect human understanding of the REAL WORLD in a way that the computer can manipulate</a:t>
            </a:r>
          </a:p>
          <a:p>
            <a:pPr marL="342900" indent="-342900">
              <a:buClr>
                <a:schemeClr val="tx2"/>
              </a:buClr>
              <a:buFont typeface="Wingdings" pitchFamily="2" charset="2"/>
              <a:buChar char="Ø"/>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with minimal human intervention</a:t>
            </a:r>
          </a:p>
          <a:p>
            <a:pPr marL="342900" indent="-342900">
              <a:buClr>
                <a:schemeClr val="tx2"/>
              </a:buClr>
              <a:buFont typeface="Wingdings" pitchFamily="2" charset="2"/>
              <a:buChar char="Ø"/>
            </a:pPr>
            <a:endParaRPr lang="en-US" dirty="0" smtClean="0">
              <a:solidFill>
                <a:schemeClr val="tx2"/>
              </a:solidFill>
            </a:endParaRPr>
          </a:p>
          <a:p>
            <a:pPr marL="342900" indent="-342900">
              <a:buClr>
                <a:schemeClr val="tx2"/>
              </a:buClr>
              <a:buFont typeface="Wingdings" pitchFamily="2" charset="2"/>
              <a:buChar char="Ø"/>
            </a:pPr>
            <a:r>
              <a:rPr lang="en-US" dirty="0" smtClean="0">
                <a:solidFill>
                  <a:schemeClr val="tx2"/>
                </a:solidFill>
              </a:rPr>
              <a:t>so that the computer system </a:t>
            </a:r>
            <a:r>
              <a:rPr lang="en-US" b="1" dirty="0" smtClean="0">
                <a:solidFill>
                  <a:schemeClr val="tx2"/>
                </a:solidFill>
              </a:rPr>
              <a:t>appears to be intelligent</a:t>
            </a:r>
          </a:p>
        </p:txBody>
      </p:sp>
      <p:pic>
        <p:nvPicPr>
          <p:cNvPr id="4"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2000"/>
                                        <p:tgtEl>
                                          <p:spTgt spid="5">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defined</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5078313"/>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Logical word (semantic structure)</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ZA" dirty="0" smtClean="0">
                <a:solidFill>
                  <a:schemeClr val="tx2"/>
                </a:solidFill>
              </a:rPr>
              <a:t>Precision vocabulary of preferred terms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Conveys understanding between humans with relevant knowledge and experience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Once linked to a precision code scheme the most important communication mechanism between computers and people </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An art and a science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Once it is right it is OBVIOUS </a:t>
            </a:r>
            <a:r>
              <a:rPr lang="en-ZA" dirty="0" smtClean="0">
                <a:solidFill>
                  <a:schemeClr val="tx2"/>
                </a:solidFill>
                <a:sym typeface="Wingdings" pitchFamily="2" charset="2"/>
              </a:rPr>
              <a:t></a:t>
            </a: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224258" name="Picture 2"/>
          <p:cNvPicPr>
            <a:picLocks noChangeAspect="1" noChangeArrowheads="1"/>
          </p:cNvPicPr>
          <p:nvPr/>
        </p:nvPicPr>
        <p:blipFill>
          <a:blip r:embed="rId3" cstate="print"/>
          <a:srcRect/>
          <a:stretch>
            <a:fillRect/>
          </a:stretch>
        </p:blipFill>
        <p:spPr bwMode="auto">
          <a:xfrm>
            <a:off x="4613851" y="1500198"/>
            <a:ext cx="4530150" cy="5429264"/>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5072066" y="94673"/>
            <a:ext cx="1785950" cy="1183414"/>
          </a:xfrm>
          <a:prstGeom prst="rect">
            <a:avLst/>
          </a:prstGeom>
          <a:noFill/>
          <a:ln w="9525">
            <a:noFill/>
            <a:miter lim="800000"/>
            <a:headEnd/>
            <a:tailEnd/>
          </a:ln>
        </p:spPr>
      </p:pic>
      <p:sp>
        <p:nvSpPr>
          <p:cNvPr id="7" name="Oval 6"/>
          <p:cNvSpPr/>
          <p:nvPr/>
        </p:nvSpPr>
        <p:spPr>
          <a:xfrm>
            <a:off x="0" y="5857892"/>
            <a:ext cx="4572000"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24258"/>
                                        </p:tgtEl>
                                        <p:attrNameLst>
                                          <p:attrName>style.visibility</p:attrName>
                                        </p:attrNameLst>
                                      </p:cBhvr>
                                      <p:to>
                                        <p:strVal val="visible"/>
                                      </p:to>
                                    </p:set>
                                    <p:animEffect transition="in" filter="fade">
                                      <p:cBhvr>
                                        <p:cTn id="15" dur="2000"/>
                                        <p:tgtEl>
                                          <p:spTgt spid="22425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2000"/>
                                        <p:tgtEl>
                                          <p:spTgt spid="5">
                                            <p:txEl>
                                              <p:pRg st="8" end="8"/>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fade">
                                      <p:cBhvr>
                                        <p:cTn id="35" dur="2000"/>
                                        <p:tgtEl>
                                          <p:spTgt spid="5">
                                            <p:txEl>
                                              <p:pRg st="10" end="10"/>
                                            </p:txEl>
                                          </p:spTgt>
                                        </p:tgtEl>
                                      </p:cBhvr>
                                    </p:animEffect>
                                  </p:childTnLst>
                                </p:cTn>
                              </p:par>
                            </p:childTnLst>
                          </p:cTn>
                        </p:par>
                        <p:par>
                          <p:cTn id="36" fill="hold">
                            <p:stCondLst>
                              <p:cond delay="16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Taxonomy relevance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4801314"/>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Essential to effective operational and strategic use of business software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Nearly ALL validation lists (drop down lists), chart of accounts, etc</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Large body of expertise – Botany, Zoology, military filing, Library Science, Information Management, etc</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Unknown to many (most?) IT professionals and business people</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6" name="Picture 2"/>
          <p:cNvPicPr>
            <a:picLocks noChangeAspect="1" noChangeArrowheads="1"/>
          </p:cNvPicPr>
          <p:nvPr/>
        </p:nvPicPr>
        <p:blipFill>
          <a:blip r:embed="rId3" cstate="print"/>
          <a:srcRect/>
          <a:stretch>
            <a:fillRect/>
          </a:stretch>
        </p:blipFill>
        <p:spPr bwMode="auto">
          <a:xfrm>
            <a:off x="5072067" y="1536065"/>
            <a:ext cx="4071934" cy="5317174"/>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5072066" y="94673"/>
            <a:ext cx="1785950" cy="11834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2000"/>
                                        <p:tgtEl>
                                          <p:spTgt spid="5">
                                            <p:txEl>
                                              <p:pRg st="4" end="4"/>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A computer is</a:t>
            </a:r>
          </a:p>
          <a:p>
            <a:r>
              <a:rPr lang="en-ZA" sz="2400" b="1" dirty="0" smtClean="0">
                <a:solidFill>
                  <a:schemeClr val="tx2"/>
                </a:solidFill>
                <a:latin typeface="Verdana" pitchFamily="34" charset="0"/>
              </a:rPr>
              <a:t>An adding machine / calculator</a:t>
            </a:r>
            <a:endParaRPr lang="en-ZA" sz="2400" b="1" dirty="0">
              <a:solidFill>
                <a:schemeClr val="tx2"/>
              </a:solidFill>
              <a:latin typeface="Verdana" pitchFamily="34" charset="0"/>
            </a:endParaRPr>
          </a:p>
        </p:txBody>
      </p:sp>
      <p:pic>
        <p:nvPicPr>
          <p:cNvPr id="5" name="Picture 3"/>
          <p:cNvPicPr>
            <a:picLocks noChangeAspect="1" noChangeArrowheads="1"/>
          </p:cNvPicPr>
          <p:nvPr/>
        </p:nvPicPr>
        <p:blipFill>
          <a:blip r:embed="rId3" cstate="print"/>
          <a:srcRect/>
          <a:stretch>
            <a:fillRect/>
          </a:stretch>
        </p:blipFill>
        <p:spPr bwMode="auto">
          <a:xfrm>
            <a:off x="0" y="1428736"/>
            <a:ext cx="3286116" cy="2500330"/>
          </a:xfrm>
          <a:prstGeom prst="rect">
            <a:avLst/>
          </a:prstGeom>
          <a:noFill/>
          <a:ln w="9525">
            <a:noFill/>
            <a:miter lim="800000"/>
            <a:headEnd/>
            <a:tailEnd/>
          </a:ln>
        </p:spPr>
      </p:pic>
      <p:pic>
        <p:nvPicPr>
          <p:cNvPr id="6" name="Picture 5" descr="Abacus iStock_000006272016Small.jpg"/>
          <p:cNvPicPr>
            <a:picLocks noChangeAspect="1"/>
          </p:cNvPicPr>
          <p:nvPr/>
        </p:nvPicPr>
        <p:blipFill>
          <a:blip r:embed="rId4" cstate="print"/>
          <a:stretch>
            <a:fillRect/>
          </a:stretch>
        </p:blipFill>
        <p:spPr>
          <a:xfrm rot="5400000">
            <a:off x="6036468" y="3679022"/>
            <a:ext cx="2928958" cy="3571921"/>
          </a:xfrm>
          <a:prstGeom prst="rect">
            <a:avLst/>
          </a:prstGeom>
        </p:spPr>
      </p:pic>
      <p:sp>
        <p:nvSpPr>
          <p:cNvPr id="9" name="TextBox 8"/>
          <p:cNvSpPr txBox="1"/>
          <p:nvPr/>
        </p:nvSpPr>
        <p:spPr>
          <a:xfrm>
            <a:off x="3571868" y="1857364"/>
            <a:ext cx="2714644" cy="3970318"/>
          </a:xfrm>
          <a:prstGeom prst="rect">
            <a:avLst/>
          </a:prstGeom>
          <a:noFill/>
        </p:spPr>
        <p:txBody>
          <a:bodyPr wrap="square" rtlCol="0">
            <a:spAutoFit/>
          </a:bodyPr>
          <a:lstStyle/>
          <a:p>
            <a:r>
              <a:rPr lang="en-ZA" dirty="0" smtClean="0"/>
              <a:t>0</a:t>
            </a:r>
          </a:p>
          <a:p>
            <a:r>
              <a:rPr lang="en-ZA" dirty="0" smtClean="0"/>
              <a:t>1</a:t>
            </a:r>
          </a:p>
          <a:p>
            <a:r>
              <a:rPr lang="en-ZA" dirty="0" smtClean="0"/>
              <a:t>1+1=10</a:t>
            </a:r>
          </a:p>
          <a:p>
            <a:r>
              <a:rPr lang="en-ZA" dirty="0" smtClean="0"/>
              <a:t>1+1+1=11</a:t>
            </a:r>
          </a:p>
          <a:p>
            <a:r>
              <a:rPr lang="en-ZA" dirty="0" smtClean="0"/>
              <a:t>1+1+1+1=100</a:t>
            </a:r>
          </a:p>
          <a:p>
            <a:endParaRPr lang="en-ZA" dirty="0" smtClean="0"/>
          </a:p>
          <a:p>
            <a:r>
              <a:rPr lang="en-ZA" dirty="0" smtClean="0"/>
              <a:t>Called a “bit”</a:t>
            </a:r>
          </a:p>
          <a:p>
            <a:endParaRPr lang="en-ZA" dirty="0" smtClean="0"/>
          </a:p>
          <a:p>
            <a:r>
              <a:rPr lang="en-ZA" dirty="0" smtClean="0"/>
              <a:t>8 bits make a byte</a:t>
            </a:r>
          </a:p>
          <a:p>
            <a:endParaRPr lang="en-ZA" dirty="0" smtClean="0"/>
          </a:p>
          <a:p>
            <a:r>
              <a:rPr lang="en-ZA" dirty="0" smtClean="0"/>
              <a:t>2 bytes make an ASCII character</a:t>
            </a:r>
          </a:p>
          <a:p>
            <a:endParaRPr lang="en-ZA" dirty="0" smtClean="0"/>
          </a:p>
          <a:p>
            <a:r>
              <a:rPr lang="en-ZA" dirty="0" smtClean="0"/>
              <a:t>A= “41” hex</a:t>
            </a:r>
            <a:endParaRPr lang="en-US" dirty="0"/>
          </a:p>
        </p:txBody>
      </p:sp>
      <p:pic>
        <p:nvPicPr>
          <p:cNvPr id="137217" name="Picture 1"/>
          <p:cNvPicPr>
            <a:picLocks noChangeAspect="1" noChangeArrowheads="1"/>
          </p:cNvPicPr>
          <p:nvPr/>
        </p:nvPicPr>
        <p:blipFill>
          <a:blip r:embed="rId5" cstate="print"/>
          <a:srcRect/>
          <a:stretch>
            <a:fillRect/>
          </a:stretch>
        </p:blipFill>
        <p:spPr bwMode="auto">
          <a:xfrm>
            <a:off x="285720" y="4357694"/>
            <a:ext cx="1928826" cy="2352583"/>
          </a:xfrm>
          <a:prstGeom prst="rect">
            <a:avLst/>
          </a:prstGeom>
          <a:noFill/>
          <a:ln w="9525">
            <a:noFill/>
            <a:miter lim="800000"/>
            <a:headEnd/>
            <a:tailEnd/>
          </a:ln>
        </p:spPr>
      </p:pic>
      <p:pic>
        <p:nvPicPr>
          <p:cNvPr id="137218" name="Picture 2"/>
          <p:cNvPicPr>
            <a:picLocks noChangeAspect="1" noChangeArrowheads="1"/>
          </p:cNvPicPr>
          <p:nvPr/>
        </p:nvPicPr>
        <p:blipFill>
          <a:blip r:embed="rId6" cstate="print"/>
          <a:srcRect/>
          <a:stretch>
            <a:fillRect/>
          </a:stretch>
        </p:blipFill>
        <p:spPr bwMode="auto">
          <a:xfrm>
            <a:off x="6929454" y="1571612"/>
            <a:ext cx="1916399" cy="1271587"/>
          </a:xfrm>
          <a:prstGeom prst="rect">
            <a:avLst/>
          </a:prstGeom>
          <a:noFill/>
          <a:ln w="9525">
            <a:noFill/>
            <a:miter lim="800000"/>
            <a:headEnd/>
            <a:tailEnd/>
          </a:ln>
        </p:spPr>
      </p:pic>
      <p:sp>
        <p:nvSpPr>
          <p:cNvPr id="11" name="TextBox 10"/>
          <p:cNvSpPr txBox="1"/>
          <p:nvPr/>
        </p:nvSpPr>
        <p:spPr>
          <a:xfrm>
            <a:off x="7000892" y="2786058"/>
            <a:ext cx="428628" cy="646331"/>
          </a:xfrm>
          <a:prstGeom prst="rect">
            <a:avLst/>
          </a:prstGeom>
          <a:noFill/>
        </p:spPr>
        <p:txBody>
          <a:bodyPr wrap="square" rtlCol="0">
            <a:spAutoFit/>
          </a:bodyPr>
          <a:lstStyle/>
          <a:p>
            <a:r>
              <a:rPr lang="en-ZA" sz="3600" b="1" dirty="0" smtClean="0"/>
              <a:t>0</a:t>
            </a:r>
            <a:endParaRPr lang="en-US" sz="3600" b="1" dirty="0"/>
          </a:p>
        </p:txBody>
      </p:sp>
      <p:sp>
        <p:nvSpPr>
          <p:cNvPr id="12" name="TextBox 11"/>
          <p:cNvSpPr txBox="1"/>
          <p:nvPr/>
        </p:nvSpPr>
        <p:spPr>
          <a:xfrm>
            <a:off x="7858148" y="2782669"/>
            <a:ext cx="428628" cy="646331"/>
          </a:xfrm>
          <a:prstGeom prst="rect">
            <a:avLst/>
          </a:prstGeom>
          <a:noFill/>
        </p:spPr>
        <p:txBody>
          <a:bodyPr wrap="square" rtlCol="0">
            <a:spAutoFit/>
          </a:bodyPr>
          <a:lstStyle/>
          <a:p>
            <a:r>
              <a:rPr lang="en-ZA" sz="3600" b="1" dirty="0" smtClean="0"/>
              <a:t>1</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7217"/>
                                        </p:tgtEl>
                                        <p:attrNameLst>
                                          <p:attrName>style.visibility</p:attrName>
                                        </p:attrNameLst>
                                      </p:cBhvr>
                                      <p:to>
                                        <p:strVal val="visible"/>
                                      </p:to>
                                    </p:set>
                                    <p:animEffect transition="in" filter="fade">
                                      <p:cBhvr>
                                        <p:cTn id="27" dur="500"/>
                                        <p:tgtEl>
                                          <p:spTgt spid="1372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7218"/>
                                        </p:tgtEl>
                                        <p:attrNameLst>
                                          <p:attrName>style.visibility</p:attrName>
                                        </p:attrNameLst>
                                      </p:cBhvr>
                                      <p:to>
                                        <p:strVal val="visible"/>
                                      </p:to>
                                    </p:set>
                                    <p:animEffect transition="in" filter="fade">
                                      <p:cBhvr>
                                        <p:cTn id="31" dur="500"/>
                                        <p:tgtEl>
                                          <p:spTgt spid="13721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500"/>
                                        <p:tgtEl>
                                          <p:spTgt spid="9">
                                            <p:txEl>
                                              <p:pRg st="6" end="6"/>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500"/>
                                        <p:tgtEl>
                                          <p:spTgt spid="9">
                                            <p:txEl>
                                              <p:pRg st="8" end="8"/>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animEffect transition="in" filter="fade">
                                      <p:cBhvr>
                                        <p:cTn id="51" dur="500"/>
                                        <p:tgtEl>
                                          <p:spTgt spid="9">
                                            <p:txEl>
                                              <p:pRg st="10" end="10"/>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9">
                                            <p:txEl>
                                              <p:pRg st="12" end="12"/>
                                            </p:txEl>
                                          </p:spTgt>
                                        </p:tgtEl>
                                        <p:attrNameLst>
                                          <p:attrName>style.visibility</p:attrName>
                                        </p:attrNameLst>
                                      </p:cBhvr>
                                      <p:to>
                                        <p:strVal val="visible"/>
                                      </p:to>
                                    </p:set>
                                    <p:animEffect transition="in" filter="fade">
                                      <p:cBhvr>
                                        <p:cTn id="55" dur="500"/>
                                        <p:tgtEl>
                                          <p:spTgt spid="9">
                                            <p:txEl>
                                              <p:pRg st="12" end="1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1000"/>
                                        <p:tgtEl>
                                          <p:spTgt spid="5"/>
                                        </p:tgtEl>
                                      </p:cBhvr>
                                    </p:animEffect>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Coding taxonomies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214282" y="1571612"/>
            <a:ext cx="4572032" cy="5909310"/>
          </a:xfrm>
          <a:prstGeom prst="rect">
            <a:avLst/>
          </a:prstGeom>
          <a:noFill/>
        </p:spPr>
        <p:txBody>
          <a:bodyPr wrap="square" rtlCol="0">
            <a:spAutoFit/>
          </a:bodyPr>
          <a:lstStyle/>
          <a:p>
            <a:pPr marL="342900" indent="-342900">
              <a:buClr>
                <a:schemeClr val="tx2"/>
              </a:buClr>
              <a:buFont typeface="+mj-lt"/>
              <a:buAutoNum type="arabicPeriod"/>
            </a:pPr>
            <a:r>
              <a:rPr lang="en-ZA" dirty="0" smtClean="0">
                <a:solidFill>
                  <a:schemeClr val="tx2"/>
                </a:solidFill>
              </a:rPr>
              <a:t>Computers only understand binary</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The code is a unique binary pattern that corresponds to the structured English taxonomy</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The only way the computer will appear to be intelligent</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Results in “intelligent data”</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r>
              <a:rPr lang="en-ZA" dirty="0" smtClean="0">
                <a:solidFill>
                  <a:schemeClr val="tx2"/>
                </a:solidFill>
              </a:rPr>
              <a:t>Standard conventions</a:t>
            </a:r>
          </a:p>
          <a:p>
            <a:pPr marL="342900" indent="-342900">
              <a:buClr>
                <a:schemeClr val="tx2"/>
              </a:buClr>
              <a:buFont typeface="+mj-lt"/>
              <a:buAutoNum type="arabicPeriod"/>
            </a:pPr>
            <a:endParaRPr lang="en-ZA" dirty="0" smtClean="0">
              <a:solidFill>
                <a:schemeClr val="tx2"/>
              </a:solidFill>
            </a:endParaRPr>
          </a:p>
          <a:p>
            <a:pPr marL="800100" lvl="1" indent="-342900">
              <a:buClr>
                <a:schemeClr val="tx2"/>
              </a:buClr>
              <a:buFont typeface="+mj-lt"/>
              <a:buAutoNum type="arabicPeriod"/>
            </a:pPr>
            <a:r>
              <a:rPr lang="en-ZA" dirty="0" smtClean="0">
                <a:solidFill>
                  <a:schemeClr val="tx2"/>
                </a:solidFill>
              </a:rPr>
              <a:t>Indents and trailing periods</a:t>
            </a:r>
          </a:p>
          <a:p>
            <a:pPr marL="800100" lvl="1" indent="-342900">
              <a:buClr>
                <a:schemeClr val="tx2"/>
              </a:buClr>
            </a:pPr>
            <a:endParaRPr lang="en-ZA" dirty="0" smtClean="0">
              <a:solidFill>
                <a:schemeClr val="tx2"/>
              </a:solidFill>
            </a:endParaRPr>
          </a:p>
          <a:p>
            <a:pPr marL="800100" lvl="1" indent="-342900">
              <a:buClr>
                <a:schemeClr val="tx2"/>
              </a:buClr>
            </a:pPr>
            <a:r>
              <a:rPr lang="en-ZA" dirty="0" smtClean="0">
                <a:solidFill>
                  <a:schemeClr val="tx2"/>
                </a:solidFill>
              </a:rPr>
              <a:t>2. Capitalization</a:t>
            </a:r>
          </a:p>
          <a:p>
            <a:pPr marL="342900" indent="-342900">
              <a:buClr>
                <a:schemeClr val="tx2"/>
              </a:buClr>
              <a:buFont typeface="+mj-lt"/>
              <a:buAutoNum type="arabicPeriod"/>
            </a:pPr>
            <a:endParaRPr lang="en-ZA" dirty="0" smtClean="0">
              <a:solidFill>
                <a:schemeClr val="tx2"/>
              </a:solidFill>
            </a:endParaRPr>
          </a:p>
          <a:p>
            <a:pPr marL="800100" lvl="1" indent="-342900">
              <a:buClr>
                <a:schemeClr val="tx2"/>
              </a:buClr>
            </a:pPr>
            <a:r>
              <a:rPr lang="en-ZA" dirty="0" smtClean="0">
                <a:solidFill>
                  <a:schemeClr val="tx2"/>
                </a:solidFill>
              </a:rPr>
              <a:t>3. Other standards and conventions</a:t>
            </a:r>
          </a:p>
          <a:p>
            <a:pPr marL="342900" indent="-342900">
              <a:buClr>
                <a:schemeClr val="tx2"/>
              </a:buClr>
              <a:buFont typeface="+mj-lt"/>
              <a:buAutoNum type="arabicPeriod"/>
            </a:pPr>
            <a:endParaRPr lang="en-ZA" dirty="0" smtClean="0">
              <a:solidFill>
                <a:schemeClr val="tx2"/>
              </a:solidFill>
            </a:endParaRPr>
          </a:p>
          <a:p>
            <a:pPr marL="342900" indent="-342900">
              <a:buClr>
                <a:schemeClr val="tx2"/>
              </a:buClr>
              <a:buFont typeface="+mj-lt"/>
              <a:buAutoNum type="arabicPeriod"/>
            </a:pPr>
            <a:endParaRPr lang="en-US" dirty="0" smtClean="0">
              <a:solidFill>
                <a:schemeClr val="tx2"/>
              </a:solidFill>
            </a:endParaRPr>
          </a:p>
        </p:txBody>
      </p:sp>
      <p:pic>
        <p:nvPicPr>
          <p:cNvPr id="7" name="Picture 2"/>
          <p:cNvPicPr>
            <a:picLocks noChangeAspect="1" noChangeArrowheads="1"/>
          </p:cNvPicPr>
          <p:nvPr/>
        </p:nvPicPr>
        <p:blipFill>
          <a:blip r:embed="rId3" cstate="print"/>
          <a:srcRect/>
          <a:stretch>
            <a:fillRect/>
          </a:stretch>
        </p:blipFill>
        <p:spPr bwMode="auto">
          <a:xfrm>
            <a:off x="5072066" y="94673"/>
            <a:ext cx="1785950" cy="1183414"/>
          </a:xfrm>
          <a:prstGeom prst="rect">
            <a:avLst/>
          </a:prstGeom>
          <a:noFill/>
          <a:ln w="9525">
            <a:noFill/>
            <a:miter lim="800000"/>
            <a:headEnd/>
            <a:tailEnd/>
          </a:ln>
        </p:spPr>
      </p:pic>
      <p:pic>
        <p:nvPicPr>
          <p:cNvPr id="149508" name="Picture 4"/>
          <p:cNvPicPr>
            <a:picLocks noChangeAspect="1" noChangeArrowheads="1"/>
          </p:cNvPicPr>
          <p:nvPr/>
        </p:nvPicPr>
        <p:blipFill>
          <a:blip r:embed="rId4" cstate="print"/>
          <a:srcRect/>
          <a:stretch>
            <a:fillRect/>
          </a:stretch>
        </p:blipFill>
        <p:spPr bwMode="auto">
          <a:xfrm>
            <a:off x="4611117" y="1571612"/>
            <a:ext cx="4532883" cy="4429156"/>
          </a:xfrm>
          <a:prstGeom prst="rect">
            <a:avLst/>
          </a:prstGeom>
          <a:noFill/>
          <a:ln w="9525">
            <a:noFill/>
            <a:miter lim="800000"/>
            <a:headEnd/>
            <a:tailEnd/>
          </a:ln>
        </p:spPr>
      </p:pic>
      <p:sp>
        <p:nvSpPr>
          <p:cNvPr id="9" name="Rectangle 8"/>
          <p:cNvSpPr/>
          <p:nvPr/>
        </p:nvSpPr>
        <p:spPr>
          <a:xfrm>
            <a:off x="4643438" y="1500174"/>
            <a:ext cx="1000132" cy="464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fade">
                                      <p:cBhvr>
                                        <p:cTn id="7" dur="2000"/>
                                        <p:tgtEl>
                                          <p:spTgt spid="14950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000"/>
                                        <p:tgtEl>
                                          <p:spTgt spid="5">
                                            <p:txEl>
                                              <p:pRg st="2" end="2"/>
                                            </p:txEl>
                                          </p:spTgt>
                                        </p:tgtEl>
                                      </p:cBhvr>
                                    </p:animEffect>
                                  </p:childTnLst>
                                </p:cTn>
                              </p:par>
                            </p:childTnLst>
                          </p:cTn>
                        </p:par>
                        <p:par>
                          <p:cTn id="20" fill="hold">
                            <p:stCondLst>
                              <p:cond delay="8000"/>
                            </p:stCondLst>
                            <p:childTnLst>
                              <p:par>
                                <p:cTn id="21" presetID="10" presetClass="exit" presetSubtype="0" fill="hold" grpId="0" nodeType="afterEffect">
                                  <p:stCondLst>
                                    <p:cond delay="0"/>
                                  </p:stCondLst>
                                  <p:childTnLst>
                                    <p:animEffect transition="out" filter="fade">
                                      <p:cBhvr>
                                        <p:cTn id="22" dur="2000"/>
                                        <p:tgtEl>
                                          <p:spTgt spid="9"/>
                                        </p:tgtEl>
                                      </p:cBhvr>
                                    </p:animEffect>
                                    <p:set>
                                      <p:cBhvr>
                                        <p:cTn id="23" dur="1" fill="hold">
                                          <p:stCondLst>
                                            <p:cond delay="1999"/>
                                          </p:stCondLst>
                                        </p:cTn>
                                        <p:tgtEl>
                                          <p:spTgt spid="9"/>
                                        </p:tgtEl>
                                        <p:attrNameLst>
                                          <p:attrName>style.visibility</p:attrName>
                                        </p:attrNameLst>
                                      </p:cBhvr>
                                      <p:to>
                                        <p:strVal val="hidden"/>
                                      </p:to>
                                    </p:se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000"/>
                                        <p:tgtEl>
                                          <p:spTgt spid="5">
                                            <p:txEl>
                                              <p:pRg st="6" end="6"/>
                                            </p:txEl>
                                          </p:spTgt>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2000"/>
                                        <p:tgtEl>
                                          <p:spTgt spid="5">
                                            <p:txEl>
                                              <p:pRg st="8" end="8"/>
                                            </p:txEl>
                                          </p:spTgt>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Effect transition="in" filter="fade">
                                      <p:cBhvr>
                                        <p:cTn id="39" dur="2000"/>
                                        <p:tgtEl>
                                          <p:spTgt spid="5">
                                            <p:txEl>
                                              <p:pRg st="10" end="10"/>
                                            </p:txEl>
                                          </p:spTgt>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Effect transition="in" filter="fade">
                                      <p:cBhvr>
                                        <p:cTn id="43" dur="2000"/>
                                        <p:tgtEl>
                                          <p:spTgt spid="5">
                                            <p:txEl>
                                              <p:pRg st="12" end="12"/>
                                            </p:txEl>
                                          </p:spTgt>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2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2000232" y="1476375"/>
            <a:ext cx="5086350" cy="5381625"/>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Software and data</a:t>
            </a:r>
          </a:p>
          <a:p>
            <a:r>
              <a:rPr lang="en-ZA" sz="2400" b="1" dirty="0" smtClean="0">
                <a:solidFill>
                  <a:schemeClr val="tx2"/>
                </a:solidFill>
                <a:latin typeface="Verdana" pitchFamily="34" charset="0"/>
              </a:rPr>
              <a:t>text -&gt; hexadecimal -&gt; binary</a:t>
            </a:r>
          </a:p>
          <a:p>
            <a:r>
              <a:rPr lang="en-ZA" sz="2400" b="1" dirty="0" smtClean="0">
                <a:solidFill>
                  <a:schemeClr val="tx2"/>
                </a:solidFill>
                <a:latin typeface="Verdana" pitchFamily="34" charset="0"/>
              </a:rPr>
              <a:t>All for US </a:t>
            </a:r>
            <a:r>
              <a:rPr lang="en-ZA" sz="2400" b="1" dirty="0" smtClean="0">
                <a:solidFill>
                  <a:schemeClr val="tx2"/>
                </a:solidFill>
                <a:latin typeface="Verdana" pitchFamily="34" charset="0"/>
                <a:sym typeface="Wingdings" pitchFamily="2" charset="2"/>
              </a:rPr>
              <a:t></a:t>
            </a:r>
            <a:endParaRPr lang="en-ZA" sz="2400" b="1" dirty="0">
              <a:solidFill>
                <a:schemeClr val="tx2"/>
              </a:solidFill>
              <a:latin typeface="Verdana" pitchFamily="34" charset="0"/>
            </a:endParaRPr>
          </a:p>
        </p:txBody>
      </p:sp>
      <p:sp>
        <p:nvSpPr>
          <p:cNvPr id="6" name="Oval 5"/>
          <p:cNvSpPr/>
          <p:nvPr/>
        </p:nvSpPr>
        <p:spPr>
          <a:xfrm>
            <a:off x="5715008" y="6286520"/>
            <a:ext cx="1714512" cy="571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42" name="Picture 2"/>
          <p:cNvPicPr>
            <a:picLocks noChangeAspect="1" noChangeArrowheads="1"/>
          </p:cNvPicPr>
          <p:nvPr/>
        </p:nvPicPr>
        <p:blipFill>
          <a:blip r:embed="rId4" cstate="print"/>
          <a:srcRect/>
          <a:stretch>
            <a:fillRect/>
          </a:stretch>
        </p:blipFill>
        <p:spPr bwMode="auto">
          <a:xfrm>
            <a:off x="7160546" y="3429000"/>
            <a:ext cx="1983454" cy="27574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42"/>
                                        </p:tgtEl>
                                        <p:attrNameLst>
                                          <p:attrName>style.visibility</p:attrName>
                                        </p:attrNameLst>
                                      </p:cBhvr>
                                      <p:to>
                                        <p:strVal val="visible"/>
                                      </p:to>
                                    </p:set>
                                    <p:animEffect transition="in" filter="fade">
                                      <p:cBhvr>
                                        <p:cTn id="11" dur="2000"/>
                                        <p:tgtEl>
                                          <p:spTgt spid="11264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cstate="print"/>
          <a:stretch>
            <a:fillRect/>
          </a:stretch>
        </p:blipFill>
        <p:spPr>
          <a:xfrm>
            <a:off x="0" y="1428736"/>
            <a:ext cx="9144000" cy="5429264"/>
          </a:xfrm>
          <a:prstGeom prst="rect">
            <a:avLst/>
          </a:prstGeom>
        </p:spPr>
      </p:pic>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design bridges NOT to fall down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eral Ledger Book -- iStock_000007162654Small.jpg"/>
          <p:cNvPicPr>
            <a:picLocks noChangeAspect="1"/>
          </p:cNvPicPr>
          <p:nvPr/>
        </p:nvPicPr>
        <p:blipFill>
          <a:blip r:embed="rId3" cstate="print"/>
          <a:stretch>
            <a:fillRect/>
          </a:stretch>
        </p:blipFill>
        <p:spPr>
          <a:xfrm>
            <a:off x="1904860" y="2857496"/>
            <a:ext cx="7239140" cy="4071966"/>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0" y="1428736"/>
            <a:ext cx="2123357" cy="1643074"/>
          </a:xfrm>
          <a:prstGeom prst="rect">
            <a:avLst/>
          </a:prstGeom>
          <a:noFill/>
          <a:ln w="9525">
            <a:noFill/>
            <a:miter lim="800000"/>
            <a:headEnd/>
            <a:tailEnd/>
          </a:ln>
        </p:spPr>
      </p:pic>
      <p:sp>
        <p:nvSpPr>
          <p:cNvPr id="7"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a general ledger?</a:t>
            </a:r>
            <a:endParaRPr lang="en-ZA" sz="2400" b="1" dirty="0">
              <a:solidFill>
                <a:schemeClr val="tx2"/>
              </a:solidFill>
              <a:latin typeface="Verdana" pitchFamily="34" charset="0"/>
            </a:endParaRPr>
          </a:p>
        </p:txBody>
      </p:sp>
      <p:pic>
        <p:nvPicPr>
          <p:cNvPr id="122881" name="Picture 1"/>
          <p:cNvPicPr>
            <a:picLocks noChangeAspect="1" noChangeArrowheads="1"/>
          </p:cNvPicPr>
          <p:nvPr/>
        </p:nvPicPr>
        <p:blipFill>
          <a:blip r:embed="rId5" cstate="print"/>
          <a:srcRect/>
          <a:stretch>
            <a:fillRect/>
          </a:stretch>
        </p:blipFill>
        <p:spPr bwMode="auto">
          <a:xfrm>
            <a:off x="0" y="3214686"/>
            <a:ext cx="2126245" cy="2571744"/>
          </a:xfrm>
          <a:prstGeom prst="rect">
            <a:avLst/>
          </a:prstGeom>
          <a:noFill/>
          <a:ln w="9525">
            <a:noFill/>
            <a:miter lim="800000"/>
            <a:headEnd/>
            <a:tailEnd/>
          </a:ln>
        </p:spPr>
      </p:pic>
      <p:pic>
        <p:nvPicPr>
          <p:cNvPr id="8" name="Picture 7" descr="Filing Cabinet iStock_000005945303Small.jpg"/>
          <p:cNvPicPr>
            <a:picLocks noChangeAspect="1"/>
          </p:cNvPicPr>
          <p:nvPr/>
        </p:nvPicPr>
        <p:blipFill>
          <a:blip r:embed="rId6" cstate="print"/>
          <a:stretch>
            <a:fillRect/>
          </a:stretch>
        </p:blipFill>
        <p:spPr>
          <a:xfrm>
            <a:off x="7500958" y="1428737"/>
            <a:ext cx="1643042" cy="1554233"/>
          </a:xfrm>
          <a:prstGeom prst="rect">
            <a:avLst/>
          </a:prstGeom>
        </p:spPr>
      </p:pic>
      <p:pic>
        <p:nvPicPr>
          <p:cNvPr id="9" name="Picture 4"/>
          <p:cNvPicPr>
            <a:picLocks noChangeAspect="1" noChangeArrowheads="1"/>
          </p:cNvPicPr>
          <p:nvPr/>
        </p:nvPicPr>
        <p:blipFill>
          <a:blip r:embed="rId7" cstate="print"/>
          <a:srcRect/>
          <a:stretch>
            <a:fillRect/>
          </a:stretch>
        </p:blipFill>
        <p:spPr bwMode="auto">
          <a:xfrm>
            <a:off x="2643174" y="3429000"/>
            <a:ext cx="2705108" cy="26432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2881"/>
                                        </p:tgtEl>
                                        <p:attrNameLst>
                                          <p:attrName>style.visibility</p:attrName>
                                        </p:attrNameLst>
                                      </p:cBhvr>
                                      <p:to>
                                        <p:strVal val="visible"/>
                                      </p:to>
                                    </p:set>
                                    <p:animEffect transition="in" filter="fade">
                                      <p:cBhvr>
                                        <p:cTn id="15" dur="2000"/>
                                        <p:tgtEl>
                                          <p:spTgt spid="122881"/>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p:cNvCxnSpPr/>
          <p:nvPr/>
        </p:nvCxnSpPr>
        <p:spPr>
          <a:xfrm rot="16200000" flipV="1">
            <a:off x="1636178" y="2864362"/>
            <a:ext cx="3369728" cy="2212988"/>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2994294" y="3720823"/>
            <a:ext cx="3369728" cy="500067"/>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1428726" y="3143250"/>
            <a:ext cx="3429028" cy="1714512"/>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flipH="1" flipV="1">
            <a:off x="2285982" y="2143118"/>
            <a:ext cx="3571904" cy="3571900"/>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1" idx="2"/>
          </p:cNvCxnSpPr>
          <p:nvPr/>
        </p:nvCxnSpPr>
        <p:spPr>
          <a:xfrm rot="16200000" flipH="1">
            <a:off x="4055770" y="1055379"/>
            <a:ext cx="639553" cy="5965075"/>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1" idx="2"/>
          </p:cNvCxnSpPr>
          <p:nvPr/>
        </p:nvCxnSpPr>
        <p:spPr>
          <a:xfrm rot="16200000" flipH="1">
            <a:off x="519588" y="4591561"/>
            <a:ext cx="2068315" cy="321473"/>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pic>
        <p:nvPicPr>
          <p:cNvPr id="5" name="Picture 4" descr="General Ledger Book -- iStock_000007162654Small.jpg"/>
          <p:cNvPicPr>
            <a:picLocks noChangeAspect="1"/>
          </p:cNvPicPr>
          <p:nvPr/>
        </p:nvPicPr>
        <p:blipFill>
          <a:blip r:embed="rId3" cstate="print"/>
          <a:stretch>
            <a:fillRect/>
          </a:stretch>
        </p:blipFill>
        <p:spPr>
          <a:xfrm>
            <a:off x="2786050" y="3071810"/>
            <a:ext cx="3214678" cy="1808234"/>
          </a:xfrm>
          <a:prstGeom prst="rect">
            <a:avLst/>
          </a:prstGeom>
        </p:spPr>
      </p:pic>
      <p:sp>
        <p:nvSpPr>
          <p:cNvPr id="7" name="Title 1"/>
          <p:cNvSpPr txBox="1">
            <a:spLocks/>
          </p:cNvSpPr>
          <p:nvPr/>
        </p:nvSpPr>
        <p:spPr bwMode="auto">
          <a:xfrm>
            <a:off x="428645" y="214290"/>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Integrated system</a:t>
            </a:r>
          </a:p>
          <a:p>
            <a:r>
              <a:rPr lang="en-ZA" sz="1400" b="1" dirty="0" smtClean="0">
                <a:solidFill>
                  <a:schemeClr val="tx2"/>
                </a:solidFill>
                <a:latin typeface="Verdana" pitchFamily="34" charset="0"/>
              </a:rPr>
              <a:t>(look-up and posting)</a:t>
            </a:r>
            <a:endParaRPr lang="en-ZA" sz="1400" b="1" dirty="0">
              <a:solidFill>
                <a:schemeClr val="tx2"/>
              </a:solidFill>
              <a:latin typeface="Verdana" pitchFamily="34" charset="0"/>
            </a:endParaRPr>
          </a:p>
        </p:txBody>
      </p:sp>
      <p:sp>
        <p:nvSpPr>
          <p:cNvPr id="8" name="TextBox 7"/>
          <p:cNvSpPr txBox="1"/>
          <p:nvPr/>
        </p:nvSpPr>
        <p:spPr>
          <a:xfrm>
            <a:off x="3286116" y="1714488"/>
            <a:ext cx="1928826" cy="646331"/>
          </a:xfrm>
          <a:prstGeom prst="rect">
            <a:avLst/>
          </a:prstGeom>
          <a:noFill/>
        </p:spPr>
        <p:txBody>
          <a:bodyPr wrap="square" rtlCol="0">
            <a:spAutoFit/>
          </a:bodyPr>
          <a:lstStyle/>
          <a:p>
            <a:pPr algn="ctr"/>
            <a:r>
              <a:rPr lang="en-ZA" b="1" dirty="0" smtClean="0">
                <a:solidFill>
                  <a:schemeClr val="tx2"/>
                </a:solidFill>
              </a:rPr>
              <a:t>Plant</a:t>
            </a:r>
          </a:p>
          <a:p>
            <a:pPr algn="ctr"/>
            <a:r>
              <a:rPr lang="en-ZA" b="1" dirty="0" smtClean="0">
                <a:solidFill>
                  <a:schemeClr val="tx2"/>
                </a:solidFill>
              </a:rPr>
              <a:t>Management</a:t>
            </a:r>
            <a:endParaRPr lang="en-US" b="1" dirty="0">
              <a:solidFill>
                <a:schemeClr val="tx2"/>
              </a:solidFill>
            </a:endParaRPr>
          </a:p>
        </p:txBody>
      </p:sp>
      <p:sp>
        <p:nvSpPr>
          <p:cNvPr id="10" name="TextBox 9"/>
          <p:cNvSpPr txBox="1"/>
          <p:nvPr/>
        </p:nvSpPr>
        <p:spPr>
          <a:xfrm>
            <a:off x="6929454" y="2643182"/>
            <a:ext cx="1785950" cy="646331"/>
          </a:xfrm>
          <a:prstGeom prst="rect">
            <a:avLst/>
          </a:prstGeom>
          <a:noFill/>
        </p:spPr>
        <p:txBody>
          <a:bodyPr wrap="square" rtlCol="0">
            <a:spAutoFit/>
          </a:bodyPr>
          <a:lstStyle/>
          <a:p>
            <a:pPr algn="ctr"/>
            <a:r>
              <a:rPr lang="en-ZA" b="1" dirty="0" smtClean="0">
                <a:solidFill>
                  <a:schemeClr val="tx2"/>
                </a:solidFill>
              </a:rPr>
              <a:t>Production Planning</a:t>
            </a:r>
            <a:endParaRPr lang="en-US" b="1" dirty="0">
              <a:solidFill>
                <a:schemeClr val="tx2"/>
              </a:solidFill>
            </a:endParaRPr>
          </a:p>
        </p:txBody>
      </p:sp>
      <p:sp>
        <p:nvSpPr>
          <p:cNvPr id="11" name="TextBox 10"/>
          <p:cNvSpPr txBox="1"/>
          <p:nvPr/>
        </p:nvSpPr>
        <p:spPr>
          <a:xfrm>
            <a:off x="500034" y="3071810"/>
            <a:ext cx="1785950" cy="646331"/>
          </a:xfrm>
          <a:prstGeom prst="rect">
            <a:avLst/>
          </a:prstGeom>
          <a:noFill/>
        </p:spPr>
        <p:txBody>
          <a:bodyPr wrap="square" rtlCol="0">
            <a:spAutoFit/>
          </a:bodyPr>
          <a:lstStyle/>
          <a:p>
            <a:pPr algn="ctr"/>
            <a:r>
              <a:rPr lang="en-ZA" b="1" dirty="0" smtClean="0">
                <a:solidFill>
                  <a:schemeClr val="tx2"/>
                </a:solidFill>
              </a:rPr>
              <a:t>Human Resources</a:t>
            </a:r>
            <a:endParaRPr lang="en-US" b="1" dirty="0">
              <a:solidFill>
                <a:schemeClr val="tx2"/>
              </a:solidFill>
            </a:endParaRPr>
          </a:p>
        </p:txBody>
      </p:sp>
      <p:sp>
        <p:nvSpPr>
          <p:cNvPr id="12" name="TextBox 11"/>
          <p:cNvSpPr txBox="1"/>
          <p:nvPr/>
        </p:nvSpPr>
        <p:spPr>
          <a:xfrm>
            <a:off x="1357290" y="1928802"/>
            <a:ext cx="1500198" cy="369332"/>
          </a:xfrm>
          <a:prstGeom prst="rect">
            <a:avLst/>
          </a:prstGeom>
          <a:noFill/>
        </p:spPr>
        <p:txBody>
          <a:bodyPr wrap="square" rtlCol="0">
            <a:spAutoFit/>
          </a:bodyPr>
          <a:lstStyle/>
          <a:p>
            <a:pPr algn="ctr"/>
            <a:r>
              <a:rPr lang="en-ZA" b="1" dirty="0" smtClean="0">
                <a:solidFill>
                  <a:schemeClr val="tx2"/>
                </a:solidFill>
              </a:rPr>
              <a:t>Projects</a:t>
            </a:r>
            <a:endParaRPr lang="en-US" b="1" dirty="0">
              <a:solidFill>
                <a:schemeClr val="tx2"/>
              </a:solidFill>
            </a:endParaRPr>
          </a:p>
        </p:txBody>
      </p:sp>
      <p:sp>
        <p:nvSpPr>
          <p:cNvPr id="13" name="TextBox 12"/>
          <p:cNvSpPr txBox="1"/>
          <p:nvPr/>
        </p:nvSpPr>
        <p:spPr>
          <a:xfrm>
            <a:off x="5572132" y="1857364"/>
            <a:ext cx="1500198" cy="369332"/>
          </a:xfrm>
          <a:prstGeom prst="rect">
            <a:avLst/>
          </a:prstGeom>
          <a:noFill/>
        </p:spPr>
        <p:txBody>
          <a:bodyPr wrap="square" rtlCol="0">
            <a:spAutoFit/>
          </a:bodyPr>
          <a:lstStyle/>
          <a:p>
            <a:pPr algn="ctr"/>
            <a:r>
              <a:rPr lang="en-ZA" b="1" dirty="0" smtClean="0">
                <a:solidFill>
                  <a:schemeClr val="tx2"/>
                </a:solidFill>
              </a:rPr>
              <a:t>Inventory</a:t>
            </a:r>
            <a:endParaRPr lang="en-US" b="1" dirty="0">
              <a:solidFill>
                <a:schemeClr val="tx2"/>
              </a:solidFill>
            </a:endParaRPr>
          </a:p>
        </p:txBody>
      </p:sp>
      <p:sp>
        <p:nvSpPr>
          <p:cNvPr id="14" name="TextBox 13"/>
          <p:cNvSpPr txBox="1"/>
          <p:nvPr/>
        </p:nvSpPr>
        <p:spPr>
          <a:xfrm>
            <a:off x="571472" y="4572008"/>
            <a:ext cx="1500198" cy="646331"/>
          </a:xfrm>
          <a:prstGeom prst="rect">
            <a:avLst/>
          </a:prstGeom>
          <a:noFill/>
        </p:spPr>
        <p:txBody>
          <a:bodyPr wrap="square" rtlCol="0">
            <a:spAutoFit/>
          </a:bodyPr>
          <a:lstStyle/>
          <a:p>
            <a:pPr algn="ctr"/>
            <a:r>
              <a:rPr lang="en-ZA" b="1" dirty="0" smtClean="0">
                <a:solidFill>
                  <a:schemeClr val="tx2"/>
                </a:solidFill>
              </a:rPr>
              <a:t>Asset Register</a:t>
            </a:r>
            <a:endParaRPr lang="en-US" b="1" dirty="0">
              <a:solidFill>
                <a:schemeClr val="tx2"/>
              </a:solidFill>
            </a:endParaRPr>
          </a:p>
        </p:txBody>
      </p:sp>
      <p:sp>
        <p:nvSpPr>
          <p:cNvPr id="15" name="TextBox 14"/>
          <p:cNvSpPr txBox="1"/>
          <p:nvPr/>
        </p:nvSpPr>
        <p:spPr>
          <a:xfrm>
            <a:off x="5929322" y="5572140"/>
            <a:ext cx="1643074" cy="646331"/>
          </a:xfrm>
          <a:prstGeom prst="rect">
            <a:avLst/>
          </a:prstGeom>
          <a:noFill/>
        </p:spPr>
        <p:txBody>
          <a:bodyPr wrap="square" rtlCol="0">
            <a:spAutoFit/>
          </a:bodyPr>
          <a:lstStyle/>
          <a:p>
            <a:pPr algn="ctr"/>
            <a:r>
              <a:rPr lang="en-ZA" b="1" dirty="0" smtClean="0">
                <a:solidFill>
                  <a:schemeClr val="tx2"/>
                </a:solidFill>
              </a:rPr>
              <a:t>Accounts Receivable</a:t>
            </a:r>
            <a:endParaRPr lang="en-US" b="1" dirty="0">
              <a:solidFill>
                <a:schemeClr val="tx2"/>
              </a:solidFill>
            </a:endParaRPr>
          </a:p>
        </p:txBody>
      </p:sp>
      <p:sp>
        <p:nvSpPr>
          <p:cNvPr id="16" name="TextBox 15"/>
          <p:cNvSpPr txBox="1"/>
          <p:nvPr/>
        </p:nvSpPr>
        <p:spPr>
          <a:xfrm>
            <a:off x="3643306" y="5643578"/>
            <a:ext cx="1500198" cy="646331"/>
          </a:xfrm>
          <a:prstGeom prst="rect">
            <a:avLst/>
          </a:prstGeom>
          <a:noFill/>
        </p:spPr>
        <p:txBody>
          <a:bodyPr wrap="square" rtlCol="0">
            <a:spAutoFit/>
          </a:bodyPr>
          <a:lstStyle/>
          <a:p>
            <a:pPr algn="ctr"/>
            <a:r>
              <a:rPr lang="en-ZA" b="1" dirty="0" smtClean="0">
                <a:solidFill>
                  <a:schemeClr val="tx2"/>
                </a:solidFill>
              </a:rPr>
              <a:t>Cash Book</a:t>
            </a:r>
            <a:endParaRPr lang="en-US" b="1" dirty="0">
              <a:solidFill>
                <a:schemeClr val="tx2"/>
              </a:solidFill>
            </a:endParaRPr>
          </a:p>
        </p:txBody>
      </p:sp>
      <p:sp>
        <p:nvSpPr>
          <p:cNvPr id="17" name="TextBox 16"/>
          <p:cNvSpPr txBox="1"/>
          <p:nvPr/>
        </p:nvSpPr>
        <p:spPr>
          <a:xfrm>
            <a:off x="785786" y="5643578"/>
            <a:ext cx="1643074" cy="646331"/>
          </a:xfrm>
          <a:prstGeom prst="rect">
            <a:avLst/>
          </a:prstGeom>
          <a:noFill/>
        </p:spPr>
        <p:txBody>
          <a:bodyPr wrap="square" rtlCol="0">
            <a:spAutoFit/>
          </a:bodyPr>
          <a:lstStyle/>
          <a:p>
            <a:pPr algn="ctr"/>
            <a:r>
              <a:rPr lang="en-ZA" b="1" dirty="0" smtClean="0">
                <a:solidFill>
                  <a:schemeClr val="tx2"/>
                </a:solidFill>
              </a:rPr>
              <a:t>Accounts Payable</a:t>
            </a:r>
            <a:endParaRPr lang="en-US" b="1" dirty="0">
              <a:solidFill>
                <a:schemeClr val="tx2"/>
              </a:solidFill>
            </a:endParaRPr>
          </a:p>
        </p:txBody>
      </p:sp>
      <p:sp>
        <p:nvSpPr>
          <p:cNvPr id="18" name="TextBox 17"/>
          <p:cNvSpPr txBox="1"/>
          <p:nvPr/>
        </p:nvSpPr>
        <p:spPr>
          <a:xfrm>
            <a:off x="7000892" y="4143380"/>
            <a:ext cx="1643074" cy="646331"/>
          </a:xfrm>
          <a:prstGeom prst="rect">
            <a:avLst/>
          </a:prstGeom>
          <a:noFill/>
        </p:spPr>
        <p:txBody>
          <a:bodyPr wrap="square" rtlCol="0">
            <a:spAutoFit/>
          </a:bodyPr>
          <a:lstStyle/>
          <a:p>
            <a:pPr algn="ctr"/>
            <a:r>
              <a:rPr lang="en-ZA" b="1" dirty="0" smtClean="0">
                <a:solidFill>
                  <a:schemeClr val="tx2"/>
                </a:solidFill>
              </a:rPr>
              <a:t>Etc, etc, etc</a:t>
            </a:r>
            <a:endParaRPr lang="en-US" b="1" dirty="0">
              <a:solidFill>
                <a:schemeClr val="tx2"/>
              </a:solidFill>
            </a:endParaRPr>
          </a:p>
        </p:txBody>
      </p:sp>
      <p:cxnSp>
        <p:nvCxnSpPr>
          <p:cNvPr id="21" name="Straight Arrow Connector 20"/>
          <p:cNvCxnSpPr/>
          <p:nvPr/>
        </p:nvCxnSpPr>
        <p:spPr>
          <a:xfrm>
            <a:off x="2214548" y="2428870"/>
            <a:ext cx="1500197" cy="1143006"/>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71868" y="3643314"/>
            <a:ext cx="1643074" cy="646331"/>
          </a:xfrm>
          <a:prstGeom prst="rect">
            <a:avLst/>
          </a:prstGeom>
          <a:noFill/>
        </p:spPr>
        <p:txBody>
          <a:bodyPr wrap="square" rtlCol="0">
            <a:spAutoFit/>
          </a:bodyPr>
          <a:lstStyle/>
          <a:p>
            <a:pPr algn="ctr"/>
            <a:r>
              <a:rPr lang="en-ZA" b="1" dirty="0" smtClean="0">
                <a:solidFill>
                  <a:schemeClr val="tx2"/>
                </a:solidFill>
              </a:rPr>
              <a:t>General Ledger</a:t>
            </a:r>
            <a:endParaRPr lang="en-US" b="1" dirty="0">
              <a:solidFill>
                <a:schemeClr val="tx2"/>
              </a:solidFill>
            </a:endParaRPr>
          </a:p>
        </p:txBody>
      </p:sp>
      <p:cxnSp>
        <p:nvCxnSpPr>
          <p:cNvPr id="28" name="Straight Arrow Connector 27"/>
          <p:cNvCxnSpPr/>
          <p:nvPr/>
        </p:nvCxnSpPr>
        <p:spPr>
          <a:xfrm rot="10800000">
            <a:off x="5036348" y="4559868"/>
            <a:ext cx="1107291" cy="940836"/>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rot="5400000" flipH="1" flipV="1">
            <a:off x="3887269" y="5137442"/>
            <a:ext cx="1012273" cy="1588"/>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285984" y="4500570"/>
            <a:ext cx="1571636" cy="1214449"/>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5214942" y="4286256"/>
            <a:ext cx="2000268" cy="71438"/>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857356" y="4214818"/>
            <a:ext cx="1714512" cy="642944"/>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071672" y="3357564"/>
            <a:ext cx="1428758" cy="500064"/>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4917403" y="2333499"/>
            <a:ext cx="1416618" cy="1178729"/>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3786180" y="3000373"/>
            <a:ext cx="1143010" cy="1"/>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9" idx="3"/>
          </p:cNvCxnSpPr>
          <p:nvPr/>
        </p:nvCxnSpPr>
        <p:spPr>
          <a:xfrm rot="10800000" flipV="1">
            <a:off x="5214943" y="3071810"/>
            <a:ext cx="1857391" cy="894669"/>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00036" y="6643710"/>
            <a:ext cx="785816" cy="2"/>
          </a:xfrm>
          <a:prstGeom prst="straightConnector1">
            <a:avLst/>
          </a:prstGeom>
          <a:ln w="50800">
            <a:solidFill>
              <a:srgbClr val="150C8E"/>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357290" y="6357958"/>
            <a:ext cx="1857388" cy="461665"/>
          </a:xfrm>
          <a:prstGeom prst="rect">
            <a:avLst/>
          </a:prstGeom>
          <a:noFill/>
        </p:spPr>
        <p:txBody>
          <a:bodyPr wrap="square" rtlCol="0">
            <a:spAutoFit/>
          </a:bodyPr>
          <a:lstStyle/>
          <a:p>
            <a:r>
              <a:rPr lang="en-ZA" sz="1200" b="1" dirty="0" smtClean="0">
                <a:solidFill>
                  <a:schemeClr val="tx2"/>
                </a:solidFill>
              </a:rPr>
              <a:t>Financial amounts R / $/  etc</a:t>
            </a:r>
            <a:endParaRPr lang="en-US" sz="1200" b="1" dirty="0">
              <a:solidFill>
                <a:schemeClr val="tx2"/>
              </a:solidFill>
            </a:endParaRPr>
          </a:p>
        </p:txBody>
      </p:sp>
      <p:cxnSp>
        <p:nvCxnSpPr>
          <p:cNvPr id="59" name="Straight Arrow Connector 58"/>
          <p:cNvCxnSpPr>
            <a:stCxn id="11" idx="0"/>
          </p:cNvCxnSpPr>
          <p:nvPr/>
        </p:nvCxnSpPr>
        <p:spPr>
          <a:xfrm rot="5400000" flipH="1" flipV="1">
            <a:off x="1267992" y="2411009"/>
            <a:ext cx="785818" cy="535785"/>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1" idx="0"/>
          </p:cNvCxnSpPr>
          <p:nvPr/>
        </p:nvCxnSpPr>
        <p:spPr>
          <a:xfrm rot="5400000" flipH="1" flipV="1">
            <a:off x="2268125" y="1482314"/>
            <a:ext cx="714380" cy="2464613"/>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1" idx="0"/>
          </p:cNvCxnSpPr>
          <p:nvPr/>
        </p:nvCxnSpPr>
        <p:spPr>
          <a:xfrm rot="5400000" flipH="1" flipV="1">
            <a:off x="4196951" y="124992"/>
            <a:ext cx="142876" cy="5750761"/>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11" idx="0"/>
          </p:cNvCxnSpPr>
          <p:nvPr/>
        </p:nvCxnSpPr>
        <p:spPr>
          <a:xfrm rot="5400000" flipH="1" flipV="1">
            <a:off x="3232538" y="375025"/>
            <a:ext cx="857256" cy="4536315"/>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11" idx="2"/>
          </p:cNvCxnSpPr>
          <p:nvPr/>
        </p:nvCxnSpPr>
        <p:spPr>
          <a:xfrm rot="16200000" flipH="1">
            <a:off x="948216" y="4162933"/>
            <a:ext cx="925305" cy="35719"/>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1" idx="2"/>
          </p:cNvCxnSpPr>
          <p:nvPr/>
        </p:nvCxnSpPr>
        <p:spPr>
          <a:xfrm rot="16200000" flipH="1">
            <a:off x="2769886" y="2341263"/>
            <a:ext cx="1996875" cy="4750629"/>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2214546" y="2285992"/>
            <a:ext cx="4857786" cy="785820"/>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13" idx="2"/>
          </p:cNvCxnSpPr>
          <p:nvPr/>
        </p:nvCxnSpPr>
        <p:spPr>
          <a:xfrm rot="16200000" flipV="1">
            <a:off x="6274724" y="2274203"/>
            <a:ext cx="845116" cy="750102"/>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10800000" flipV="1">
            <a:off x="2000232" y="3071810"/>
            <a:ext cx="5072098" cy="214314"/>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321834" y="6643710"/>
            <a:ext cx="892978" cy="1588"/>
          </a:xfrm>
          <a:prstGeom prst="straightConnector1">
            <a:avLst/>
          </a:prstGeom>
          <a:ln w="50800">
            <a:solidFill>
              <a:srgbClr val="1BE525"/>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214810" y="6357958"/>
            <a:ext cx="1857388" cy="461665"/>
          </a:xfrm>
          <a:prstGeom prst="rect">
            <a:avLst/>
          </a:prstGeom>
          <a:noFill/>
        </p:spPr>
        <p:txBody>
          <a:bodyPr wrap="square" rtlCol="0">
            <a:spAutoFit/>
          </a:bodyPr>
          <a:lstStyle/>
          <a:p>
            <a:r>
              <a:rPr lang="en-ZA" sz="1200" b="1" dirty="0" smtClean="0">
                <a:solidFill>
                  <a:srgbClr val="1BE525"/>
                </a:solidFill>
              </a:rPr>
              <a:t>People related names, rates, etc</a:t>
            </a:r>
            <a:endParaRPr lang="en-US" sz="1200" b="1" dirty="0">
              <a:solidFill>
                <a:srgbClr val="1BE525"/>
              </a:solidFill>
            </a:endParaRPr>
          </a:p>
        </p:txBody>
      </p:sp>
      <p:cxnSp>
        <p:nvCxnSpPr>
          <p:cNvPr id="61" name="Straight Arrow Connector 60"/>
          <p:cNvCxnSpPr/>
          <p:nvPr/>
        </p:nvCxnSpPr>
        <p:spPr>
          <a:xfrm>
            <a:off x="6322234" y="6643710"/>
            <a:ext cx="892972" cy="1588"/>
          </a:xfrm>
          <a:prstGeom prst="straightConnector1">
            <a:avLst/>
          </a:prstGeom>
          <a:ln w="50800">
            <a:solidFill>
              <a:srgbClr val="00B0F0"/>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7286644" y="6357958"/>
            <a:ext cx="1857388" cy="461665"/>
          </a:xfrm>
          <a:prstGeom prst="rect">
            <a:avLst/>
          </a:prstGeom>
          <a:noFill/>
        </p:spPr>
        <p:txBody>
          <a:bodyPr wrap="square" rtlCol="0">
            <a:spAutoFit/>
          </a:bodyPr>
          <a:lstStyle/>
          <a:p>
            <a:r>
              <a:rPr lang="en-ZA" sz="1200" b="1" dirty="0" smtClean="0">
                <a:solidFill>
                  <a:srgbClr val="85DFFF"/>
                </a:solidFill>
              </a:rPr>
              <a:t>Production related shifts, batches, etc</a:t>
            </a:r>
            <a:endParaRPr lang="en-US" sz="1200" b="1" dirty="0">
              <a:solidFill>
                <a:srgbClr val="85DFFF"/>
              </a:solidFill>
            </a:endParaRPr>
          </a:p>
        </p:txBody>
      </p:sp>
      <p:pic>
        <p:nvPicPr>
          <p:cNvPr id="77" name="Picture 76" descr="Filing Cabinet iStock_000005945303Small.jpg"/>
          <p:cNvPicPr>
            <a:picLocks noChangeAspect="1"/>
          </p:cNvPicPr>
          <p:nvPr/>
        </p:nvPicPr>
        <p:blipFill>
          <a:blip r:embed="rId4" cstate="print"/>
          <a:stretch>
            <a:fillRect/>
          </a:stretch>
        </p:blipFill>
        <p:spPr>
          <a:xfrm>
            <a:off x="0" y="1500174"/>
            <a:ext cx="1359360" cy="1285884"/>
          </a:xfrm>
          <a:prstGeom prst="rect">
            <a:avLst/>
          </a:prstGeom>
        </p:spPr>
      </p:pic>
      <p:pic>
        <p:nvPicPr>
          <p:cNvPr id="78" name="Picture 2"/>
          <p:cNvPicPr>
            <a:picLocks noChangeAspect="1" noChangeArrowheads="1"/>
          </p:cNvPicPr>
          <p:nvPr/>
        </p:nvPicPr>
        <p:blipFill>
          <a:blip r:embed="rId5" cstate="print"/>
          <a:srcRect/>
          <a:stretch>
            <a:fillRect/>
          </a:stretch>
        </p:blipFill>
        <p:spPr bwMode="auto">
          <a:xfrm>
            <a:off x="8167680" y="1428737"/>
            <a:ext cx="976320" cy="13573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7">
                                            <p:txEl>
                                              <p:pRg st="1" end="1"/>
                                            </p:txEl>
                                          </p:spTgt>
                                        </p:tgtEl>
                                        <p:attrNameLst>
                                          <p:attrName>style.visibility</p:attrName>
                                        </p:attrNameLst>
                                      </p:cBhvr>
                                      <p:to>
                                        <p:strVal val="visible"/>
                                      </p:to>
                                    </p:set>
                                    <p:animEffect transition="in" filter="fade">
                                      <p:cBhvr>
                                        <p:cTn id="71" dur="500"/>
                                        <p:tgtEl>
                                          <p:spTgt spid="7">
                                            <p:txEl>
                                              <p:pRg st="1" end="1"/>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fade">
                                      <p:cBhvr>
                                        <p:cTn id="111" dur="500"/>
                                        <p:tgtEl>
                                          <p:spTgt spid="31"/>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55"/>
                                        </p:tgtEl>
                                        <p:attrNameLst>
                                          <p:attrName>style.visibility</p:attrName>
                                        </p:attrNameLst>
                                      </p:cBhvr>
                                      <p:to>
                                        <p:strVal val="visible"/>
                                      </p:to>
                                    </p:set>
                                    <p:animEffect transition="in" filter="fade">
                                      <p:cBhvr>
                                        <p:cTn id="115" dur="500"/>
                                        <p:tgtEl>
                                          <p:spTgt spid="55"/>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58"/>
                                        </p:tgtEl>
                                        <p:attrNameLst>
                                          <p:attrName>style.visibility</p:attrName>
                                        </p:attrNameLst>
                                      </p:cBhvr>
                                      <p:to>
                                        <p:strVal val="visible"/>
                                      </p:to>
                                    </p:set>
                                    <p:animEffect transition="in" filter="fade">
                                      <p:cBhvr>
                                        <p:cTn id="119" dur="500"/>
                                        <p:tgtEl>
                                          <p:spTgt spid="58"/>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500"/>
                                        <p:tgtEl>
                                          <p:spTgt spid="59"/>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64"/>
                                        </p:tgtEl>
                                        <p:attrNameLst>
                                          <p:attrName>style.visibility</p:attrName>
                                        </p:attrNameLst>
                                      </p:cBhvr>
                                      <p:to>
                                        <p:strVal val="visible"/>
                                      </p:to>
                                    </p:set>
                                    <p:animEffect transition="in" filter="fade">
                                      <p:cBhvr>
                                        <p:cTn id="127" dur="500"/>
                                        <p:tgtEl>
                                          <p:spTgt spid="64"/>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70"/>
                                        </p:tgtEl>
                                        <p:attrNameLst>
                                          <p:attrName>style.visibility</p:attrName>
                                        </p:attrNameLst>
                                      </p:cBhvr>
                                      <p:to>
                                        <p:strVal val="visible"/>
                                      </p:to>
                                    </p:set>
                                    <p:animEffect transition="in" filter="fade">
                                      <p:cBhvr>
                                        <p:cTn id="131" dur="500"/>
                                        <p:tgtEl>
                                          <p:spTgt spid="70"/>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fade">
                                      <p:cBhvr>
                                        <p:cTn id="135" dur="500"/>
                                        <p:tgtEl>
                                          <p:spTgt spid="67"/>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82"/>
                                        </p:tgtEl>
                                        <p:attrNameLst>
                                          <p:attrName>style.visibility</p:attrName>
                                        </p:attrNameLst>
                                      </p:cBhvr>
                                      <p:to>
                                        <p:strVal val="visible"/>
                                      </p:to>
                                    </p:set>
                                    <p:animEffect transition="in" filter="fade">
                                      <p:cBhvr>
                                        <p:cTn id="139" dur="500"/>
                                        <p:tgtEl>
                                          <p:spTgt spid="82"/>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79"/>
                                        </p:tgtEl>
                                        <p:attrNameLst>
                                          <p:attrName>style.visibility</p:attrName>
                                        </p:attrNameLst>
                                      </p:cBhvr>
                                      <p:to>
                                        <p:strVal val="visible"/>
                                      </p:to>
                                    </p:set>
                                    <p:animEffect transition="in" filter="fade">
                                      <p:cBhvr>
                                        <p:cTn id="143" dur="500"/>
                                        <p:tgtEl>
                                          <p:spTgt spid="79"/>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76"/>
                                        </p:tgtEl>
                                        <p:attrNameLst>
                                          <p:attrName>style.visibility</p:attrName>
                                        </p:attrNameLst>
                                      </p:cBhvr>
                                      <p:to>
                                        <p:strVal val="visible"/>
                                      </p:to>
                                    </p:set>
                                    <p:animEffect transition="in" filter="fade">
                                      <p:cBhvr>
                                        <p:cTn id="147" dur="500"/>
                                        <p:tgtEl>
                                          <p:spTgt spid="76"/>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73"/>
                                        </p:tgtEl>
                                        <p:attrNameLst>
                                          <p:attrName>style.visibility</p:attrName>
                                        </p:attrNameLst>
                                      </p:cBhvr>
                                      <p:to>
                                        <p:strVal val="visible"/>
                                      </p:to>
                                    </p:set>
                                    <p:animEffect transition="in" filter="fade">
                                      <p:cBhvr>
                                        <p:cTn id="151" dur="500"/>
                                        <p:tgtEl>
                                          <p:spTgt spid="73"/>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61"/>
                                        </p:tgtEl>
                                        <p:attrNameLst>
                                          <p:attrName>style.visibility</p:attrName>
                                        </p:attrNameLst>
                                      </p:cBhvr>
                                      <p:to>
                                        <p:strVal val="visible"/>
                                      </p:to>
                                    </p:set>
                                    <p:animEffect transition="in" filter="fade">
                                      <p:cBhvr>
                                        <p:cTn id="155" dur="500"/>
                                        <p:tgtEl>
                                          <p:spTgt spid="61"/>
                                        </p:tgtEl>
                                      </p:cBhvr>
                                    </p:animEffect>
                                  </p:childTnLst>
                                </p:cTn>
                              </p:par>
                            </p:childTnLst>
                          </p:cTn>
                        </p:par>
                        <p:par>
                          <p:cTn id="156" fill="hold">
                            <p:stCondLst>
                              <p:cond delay="19000"/>
                            </p:stCondLst>
                            <p:childTnLst>
                              <p:par>
                                <p:cTn id="157" presetID="10" presetClass="entr" presetSubtype="0" fill="hold" grpId="0" nodeType="afterEffect">
                                  <p:stCondLst>
                                    <p:cond delay="0"/>
                                  </p:stCondLst>
                                  <p:childTnLst>
                                    <p:set>
                                      <p:cBhvr>
                                        <p:cTn id="158" dur="1" fill="hold">
                                          <p:stCondLst>
                                            <p:cond delay="0"/>
                                          </p:stCondLst>
                                        </p:cTn>
                                        <p:tgtEl>
                                          <p:spTgt spid="63"/>
                                        </p:tgtEl>
                                        <p:attrNameLst>
                                          <p:attrName>style.visibility</p:attrName>
                                        </p:attrNameLst>
                                      </p:cBhvr>
                                      <p:to>
                                        <p:strVal val="visible"/>
                                      </p:to>
                                    </p:set>
                                    <p:animEffect transition="in" filter="fade">
                                      <p:cBhvr>
                                        <p:cTn id="159" dur="500"/>
                                        <p:tgtEl>
                                          <p:spTgt spid="63"/>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49"/>
                                        </p:tgtEl>
                                        <p:attrNameLst>
                                          <p:attrName>style.visibility</p:attrName>
                                        </p:attrNameLst>
                                      </p:cBhvr>
                                      <p:to>
                                        <p:strVal val="visible"/>
                                      </p:to>
                                    </p:set>
                                    <p:animEffect transition="in" filter="fade">
                                      <p:cBhvr>
                                        <p:cTn id="163" dur="500"/>
                                        <p:tgtEl>
                                          <p:spTgt spid="49"/>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37"/>
                                        </p:tgtEl>
                                        <p:attrNameLst>
                                          <p:attrName>style.visibility</p:attrName>
                                        </p:attrNameLst>
                                      </p:cBhvr>
                                      <p:to>
                                        <p:strVal val="visible"/>
                                      </p:to>
                                    </p:set>
                                    <p:animEffect transition="in" filter="fade">
                                      <p:cBhvr>
                                        <p:cTn id="167" dur="500"/>
                                        <p:tgtEl>
                                          <p:spTgt spid="37"/>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51"/>
                                        </p:tgtEl>
                                        <p:attrNameLst>
                                          <p:attrName>style.visibility</p:attrName>
                                        </p:attrNameLst>
                                      </p:cBhvr>
                                      <p:to>
                                        <p:strVal val="visible"/>
                                      </p:to>
                                    </p:set>
                                    <p:animEffect transition="in" filter="fade">
                                      <p:cBhvr>
                                        <p:cTn id="171" dur="500"/>
                                        <p:tgtEl>
                                          <p:spTgt spid="51"/>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65"/>
                                        </p:tgtEl>
                                        <p:attrNameLst>
                                          <p:attrName>style.visibility</p:attrName>
                                        </p:attrNameLst>
                                      </p:cBhvr>
                                      <p:to>
                                        <p:strVal val="visible"/>
                                      </p:to>
                                    </p:set>
                                    <p:animEffect transition="in" filter="fade">
                                      <p:cBhvr>
                                        <p:cTn id="175" dur="500"/>
                                        <p:tgtEl>
                                          <p:spTgt spid="65"/>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68"/>
                                        </p:tgtEl>
                                        <p:attrNameLst>
                                          <p:attrName>style.visibility</p:attrName>
                                        </p:attrNameLst>
                                      </p:cBhvr>
                                      <p:to>
                                        <p:strVal val="visible"/>
                                      </p:to>
                                    </p:set>
                                    <p:animEffect transition="in" filter="fade">
                                      <p:cBhvr>
                                        <p:cTn id="179" dur="500"/>
                                        <p:tgtEl>
                                          <p:spTgt spid="68"/>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71"/>
                                        </p:tgtEl>
                                        <p:attrNameLst>
                                          <p:attrName>style.visibility</p:attrName>
                                        </p:attrNameLst>
                                      </p:cBhvr>
                                      <p:to>
                                        <p:strVal val="visible"/>
                                      </p:to>
                                    </p:set>
                                    <p:animEffect transition="in" filter="fade">
                                      <p:cBhvr>
                                        <p:cTn id="183" dur="500"/>
                                        <p:tgtEl>
                                          <p:spTgt spid="71"/>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74"/>
                                        </p:tgtEl>
                                        <p:attrNameLst>
                                          <p:attrName>style.visibility</p:attrName>
                                        </p:attrNameLst>
                                      </p:cBhvr>
                                      <p:to>
                                        <p:strVal val="visible"/>
                                      </p:to>
                                    </p:set>
                                    <p:animEffect transition="in" filter="fade">
                                      <p:cBhvr>
                                        <p:cTn id="18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7" grpId="0"/>
      <p:bldP spid="18" grpId="0"/>
      <p:bldP spid="19" grpId="0"/>
      <p:bldP spid="57" grpId="0"/>
      <p:bldP spid="58" grpId="0"/>
      <p:bldP spid="6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1285852" y="1500174"/>
            <a:ext cx="6534150" cy="5467350"/>
          </a:xfrm>
          <a:prstGeom prst="rect">
            <a:avLst/>
          </a:prstGeom>
          <a:noFill/>
          <a:ln w="9525">
            <a:noFill/>
            <a:miter lim="800000"/>
            <a:headEnd/>
            <a:tailEnd/>
          </a:ln>
        </p:spPr>
      </p:pic>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custom data entry screen</a:t>
            </a:r>
          </a:p>
          <a:p>
            <a:r>
              <a:rPr lang="en-ZA" sz="2400" b="1" dirty="0" smtClean="0">
                <a:solidFill>
                  <a:schemeClr val="tx2"/>
                </a:solidFill>
                <a:latin typeface="Verdana" pitchFamily="34" charset="0"/>
              </a:rPr>
              <a:t>With custom taxonomies</a:t>
            </a:r>
            <a:endParaRPr lang="en-ZA" sz="2400" b="1" dirty="0">
              <a:solidFill>
                <a:schemeClr val="tx2"/>
              </a:solidFill>
              <a:latin typeface="Verdana" pitchFamily="34" charset="0"/>
            </a:endParaRPr>
          </a:p>
        </p:txBody>
      </p:sp>
      <p:sp>
        <p:nvSpPr>
          <p:cNvPr id="6" name="Oval 5"/>
          <p:cNvSpPr/>
          <p:nvPr/>
        </p:nvSpPr>
        <p:spPr>
          <a:xfrm>
            <a:off x="3214678" y="3929066"/>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57290" y="2714620"/>
            <a:ext cx="35719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28728" y="6286520"/>
            <a:ext cx="42862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357290" y="595336"/>
            <a:ext cx="6534150" cy="6191250"/>
          </a:xfrm>
          <a:prstGeom prst="rect">
            <a:avLst/>
          </a:prstGeom>
          <a:noFill/>
          <a:ln w="9525">
            <a:noFill/>
            <a:miter lim="800000"/>
            <a:headEnd/>
            <a:tailEnd/>
          </a:ln>
        </p:spPr>
      </p:pic>
      <p:sp>
        <p:nvSpPr>
          <p:cNvPr id="6" name="Oval 5"/>
          <p:cNvSpPr/>
          <p:nvPr/>
        </p:nvSpPr>
        <p:spPr>
          <a:xfrm>
            <a:off x="3571868" y="4452988"/>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28728" y="1809782"/>
            <a:ext cx="357190"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00166" y="5381682"/>
            <a:ext cx="428628"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357188" y="214313"/>
            <a:ext cx="7000875" cy="785812"/>
          </a:xfrm>
          <a:prstGeom prst="rect">
            <a:avLst/>
          </a:prstGeom>
          <a:solidFill>
            <a:schemeClr val="bg1">
              <a:alpha val="48000"/>
            </a:schemeClr>
          </a:solidFill>
          <a:ln w="9525">
            <a:noFill/>
            <a:miter lim="800000"/>
            <a:headEnd/>
            <a:tailEnd/>
          </a:ln>
        </p:spPr>
        <p:txBody>
          <a:bodyPr anchor="ctr"/>
          <a:lstStyle/>
          <a:p>
            <a:r>
              <a:rPr lang="en-ZA" sz="2400" b="1" dirty="0" smtClean="0">
                <a:solidFill>
                  <a:schemeClr val="tx2"/>
                </a:solidFill>
                <a:latin typeface="Verdana" pitchFamily="34" charset="0"/>
              </a:rPr>
              <a:t>Example of custom code maintenance development for client specific taxonomy</a:t>
            </a:r>
            <a:endParaRPr lang="en-ZA" sz="2400" b="1"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Matching codes in unrelated module provide logical integration</a:t>
            </a:r>
          </a:p>
        </p:txBody>
      </p:sp>
      <p:pic>
        <p:nvPicPr>
          <p:cNvPr id="22531" name="Picture 3"/>
          <p:cNvPicPr>
            <a:picLocks noChangeAspect="1" noChangeArrowheads="1"/>
          </p:cNvPicPr>
          <p:nvPr/>
        </p:nvPicPr>
        <p:blipFill>
          <a:blip r:embed="rId3" cstate="print"/>
          <a:srcRect/>
          <a:stretch>
            <a:fillRect/>
          </a:stretch>
        </p:blipFill>
        <p:spPr bwMode="auto">
          <a:xfrm>
            <a:off x="0" y="1357298"/>
            <a:ext cx="2857500" cy="5314950"/>
          </a:xfrm>
          <a:prstGeom prst="rect">
            <a:avLst/>
          </a:prstGeom>
          <a:noFill/>
          <a:ln w="9525">
            <a:noFill/>
            <a:miter lim="800000"/>
            <a:headEnd/>
            <a:tailEnd/>
          </a:ln>
        </p:spPr>
      </p:pic>
      <p:sp>
        <p:nvSpPr>
          <p:cNvPr id="7" name="Oval 6"/>
          <p:cNvSpPr/>
          <p:nvPr/>
        </p:nvSpPr>
        <p:spPr>
          <a:xfrm>
            <a:off x="714348" y="3429000"/>
            <a:ext cx="1714512" cy="571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bwMode="auto">
          <a:xfrm>
            <a:off x="4000496" y="1142984"/>
            <a:ext cx="2928958" cy="2000264"/>
          </a:xfrm>
          <a:prstGeom prst="rect">
            <a:avLst/>
          </a:prstGeom>
          <a:noFill/>
          <a:ln w="9525">
            <a:noFill/>
            <a:miter lim="800000"/>
            <a:headEnd/>
            <a:tailEnd/>
          </a:ln>
        </p:spPr>
        <p:txBody>
          <a:bodyPr anchor="ctr"/>
          <a:lstStyle/>
          <a:p>
            <a:r>
              <a:rPr lang="en-ZA" sz="2000" dirty="0" smtClean="0">
                <a:solidFill>
                  <a:schemeClr val="tx2"/>
                </a:solidFill>
                <a:latin typeface="Verdana" pitchFamily="34" charset="0"/>
              </a:rPr>
              <a:t>Getting the software to do what it supposedly cannot do</a:t>
            </a:r>
            <a:endParaRPr lang="en-ZA" sz="2000" dirty="0">
              <a:solidFill>
                <a:schemeClr val="tx2"/>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2000"/>
                                        <p:tgtEl>
                                          <p:spTgt spid="2253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357188" y="214313"/>
            <a:ext cx="70008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faulty integration</a:t>
            </a:r>
          </a:p>
          <a:p>
            <a:r>
              <a:rPr lang="en-ZA" sz="2400" b="1" dirty="0" smtClean="0">
                <a:solidFill>
                  <a:schemeClr val="tx2"/>
                </a:solidFill>
                <a:latin typeface="Verdana" pitchFamily="34" charset="0"/>
              </a:rPr>
              <a:t>“</a:t>
            </a:r>
            <a:r>
              <a:rPr lang="en-ZA" sz="2400" b="1" i="1" dirty="0" smtClean="0">
                <a:solidFill>
                  <a:schemeClr val="tx2"/>
                </a:solidFill>
                <a:latin typeface="Verdana" pitchFamily="34" charset="0"/>
              </a:rPr>
              <a:t>The &amp;$%^#@% system lost my data</a:t>
            </a:r>
            <a:r>
              <a:rPr lang="en-ZA" sz="2400" b="1" dirty="0" smtClean="0">
                <a:solidFill>
                  <a:schemeClr val="tx2"/>
                </a:solidFill>
                <a:latin typeface="Verdana" pitchFamily="34" charset="0"/>
              </a:rPr>
              <a:t>”</a:t>
            </a:r>
            <a:endParaRPr lang="en-ZA" sz="2400" b="1" dirty="0">
              <a:solidFill>
                <a:schemeClr val="tx2"/>
              </a:solidFill>
              <a:latin typeface="Verdana" pitchFamily="34" charset="0"/>
            </a:endParaRPr>
          </a:p>
        </p:txBody>
      </p:sp>
      <p:pic>
        <p:nvPicPr>
          <p:cNvPr id="23554" name="Picture 2"/>
          <p:cNvPicPr>
            <a:picLocks noChangeAspect="1" noChangeArrowheads="1"/>
          </p:cNvPicPr>
          <p:nvPr/>
        </p:nvPicPr>
        <p:blipFill>
          <a:blip r:embed="rId3" cstate="print"/>
          <a:srcRect/>
          <a:stretch>
            <a:fillRect/>
          </a:stretch>
        </p:blipFill>
        <p:spPr bwMode="auto">
          <a:xfrm>
            <a:off x="1285852" y="1571612"/>
            <a:ext cx="6638925" cy="5133975"/>
          </a:xfrm>
          <a:prstGeom prst="rect">
            <a:avLst/>
          </a:prstGeom>
          <a:noFill/>
          <a:ln w="9525">
            <a:noFill/>
            <a:miter lim="800000"/>
            <a:headEnd/>
            <a:tailEnd/>
          </a:ln>
        </p:spPr>
      </p:pic>
      <p:sp>
        <p:nvSpPr>
          <p:cNvPr id="5" name="Oval 4"/>
          <p:cNvSpPr/>
          <p:nvPr/>
        </p:nvSpPr>
        <p:spPr>
          <a:xfrm>
            <a:off x="6143636" y="2857496"/>
            <a:ext cx="1714512" cy="5714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1142984"/>
          <a:ext cx="9001156" cy="571501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pPr>
              <a:defRPr sz="2160" b="1" i="0" u="none" strike="noStrike" kern="1200" baseline="0">
                <a:solidFill>
                  <a:srgbClr val="002060"/>
                </a:solidFill>
                <a:latin typeface="+mn-lt"/>
                <a:ea typeface="+mn-ea"/>
                <a:cs typeface="+mn-cs"/>
              </a:defRPr>
            </a:pPr>
            <a:r>
              <a:rPr lang="en-US" sz="2400" b="1" dirty="0" smtClean="0">
                <a:solidFill>
                  <a:srgbClr val="002060"/>
                </a:solidFill>
              </a:rPr>
              <a:t>Factors causing IT failure</a:t>
            </a:r>
            <a:endParaRPr lang="en-US" sz="2400" b="1" dirty="0">
              <a:solidFill>
                <a:srgbClr val="002060"/>
              </a:solidFill>
            </a:endParaRPr>
          </a:p>
        </p:txBody>
      </p:sp>
      <p:sp>
        <p:nvSpPr>
          <p:cNvPr id="8" name="Oval 7"/>
          <p:cNvSpPr/>
          <p:nvPr/>
        </p:nvSpPr>
        <p:spPr>
          <a:xfrm>
            <a:off x="5143504" y="1500174"/>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14942" y="4500570"/>
            <a:ext cx="3714776"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86380" y="6072206"/>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9904817">
            <a:off x="-244260" y="3383112"/>
            <a:ext cx="9579522" cy="1323439"/>
          </a:xfrm>
          <a:prstGeom prst="rect">
            <a:avLst/>
          </a:prstGeom>
          <a:solidFill>
            <a:schemeClr val="accent1"/>
          </a:solidFill>
        </p:spPr>
        <p:txBody>
          <a:bodyPr wrap="square" rtlCol="0">
            <a:spAutoFit/>
          </a:bodyPr>
          <a:lstStyle/>
          <a:p>
            <a:pPr algn="ctr"/>
            <a:r>
              <a:rPr lang="en-ZA" sz="4000" dirty="0" smtClean="0">
                <a:solidFill>
                  <a:schemeClr val="bg1"/>
                </a:solidFill>
              </a:rPr>
              <a:t>Weak content engineering is the most tangible factor causing failure</a:t>
            </a:r>
            <a:endParaRPr lang="en-US" sz="4000" dirty="0">
              <a:solidFill>
                <a:schemeClr val="bg1"/>
              </a:solidFill>
            </a:endParaRPr>
          </a:p>
        </p:txBody>
      </p:sp>
      <p:sp>
        <p:nvSpPr>
          <p:cNvPr id="12" name="Rectangle 11"/>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P spid="9" grpId="0" animBg="1"/>
      <p:bldP spid="10" grpId="0" animBg="1"/>
      <p:bldP spid="11"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680719Small.jpg"/>
          <p:cNvPicPr>
            <a:picLocks noChangeAspect="1"/>
          </p:cNvPicPr>
          <p:nvPr/>
        </p:nvPicPr>
        <p:blipFill>
          <a:blip r:embed="rId3" cstate="print"/>
          <a:stretch>
            <a:fillRect/>
          </a:stretch>
        </p:blipFill>
        <p:spPr>
          <a:xfrm>
            <a:off x="-16789" y="1428737"/>
            <a:ext cx="9160789" cy="5429264"/>
          </a:xfrm>
          <a:prstGeom prst="rect">
            <a:avLst/>
          </a:prstGeom>
        </p:spPr>
      </p:pic>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value of technology is determined by the person using the technology</a:t>
            </a:r>
            <a:endParaRPr lang="en-US" sz="2400" b="1" dirty="0">
              <a:solidFill>
                <a:schemeClr val="tx2"/>
              </a:solidFill>
            </a:endParaRPr>
          </a:p>
        </p:txBody>
      </p:sp>
      <p:pic>
        <p:nvPicPr>
          <p:cNvPr id="11266" name="Picture 2"/>
          <p:cNvPicPr>
            <a:picLocks noChangeAspect="1" noChangeArrowheads="1"/>
          </p:cNvPicPr>
          <p:nvPr/>
        </p:nvPicPr>
        <p:blipFill>
          <a:blip r:embed="rId4" cstate="print"/>
          <a:srcRect/>
          <a:stretch>
            <a:fillRect/>
          </a:stretch>
        </p:blipFill>
        <p:spPr bwMode="auto">
          <a:xfrm>
            <a:off x="0" y="4429133"/>
            <a:ext cx="4258544" cy="24288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266"/>
                                        </p:tgtEl>
                                        <p:attrNameLst>
                                          <p:attrName>style.visibility</p:attrName>
                                        </p:attrNameLst>
                                      </p:cBhvr>
                                      <p:to>
                                        <p:strVal val="visible"/>
                                      </p:to>
                                    </p:set>
                                    <p:animEffect transition="in" filter="fade">
                                      <p:cBhvr>
                                        <p:cTn id="11"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The Business Intelligence</a:t>
            </a:r>
          </a:p>
          <a:p>
            <a:r>
              <a:rPr lang="en-ZA" sz="2400" b="1" dirty="0" smtClean="0">
                <a:solidFill>
                  <a:srgbClr val="002060"/>
                </a:solidFill>
              </a:rPr>
              <a:t>and </a:t>
            </a:r>
            <a:r>
              <a:rPr lang="en-ZA" sz="2400" b="1" dirty="0" err="1" smtClean="0">
                <a:solidFill>
                  <a:srgbClr val="002060"/>
                </a:solidFill>
              </a:rPr>
              <a:t>ERP</a:t>
            </a:r>
            <a:r>
              <a:rPr lang="en-ZA" sz="2400" b="1" dirty="0" smtClean="0">
                <a:solidFill>
                  <a:srgbClr val="002060"/>
                </a:solidFill>
              </a:rPr>
              <a:t> challenge</a:t>
            </a:r>
          </a:p>
        </p:txBody>
      </p:sp>
      <p:sp>
        <p:nvSpPr>
          <p:cNvPr id="8" name="TextBox 7"/>
          <p:cNvSpPr txBox="1"/>
          <p:nvPr/>
        </p:nvSpPr>
        <p:spPr>
          <a:xfrm>
            <a:off x="500034" y="1714488"/>
            <a:ext cx="5857916" cy="4247317"/>
          </a:xfrm>
          <a:prstGeom prst="rect">
            <a:avLst/>
          </a:prstGeom>
          <a:noFill/>
        </p:spPr>
        <p:txBody>
          <a:bodyPr wrap="square" rtlCol="0">
            <a:spAutoFit/>
          </a:bodyPr>
          <a:lstStyle/>
          <a:p>
            <a:pPr>
              <a:buFont typeface="Wingdings" pitchFamily="2" charset="2"/>
              <a:buChar char="Ø"/>
            </a:pPr>
            <a:r>
              <a:rPr lang="en-ZA" dirty="0" smtClean="0">
                <a:solidFill>
                  <a:srgbClr val="002060"/>
                </a:solidFill>
              </a:rPr>
              <a:t>Most businesses are NOT making better decisions than they did five years ago despite substantial BI investments -- Gartner 2006</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19 out of 20 </a:t>
            </a:r>
            <a:r>
              <a:rPr lang="en-ZA" dirty="0" err="1" smtClean="0">
                <a:solidFill>
                  <a:srgbClr val="002060"/>
                </a:solidFill>
              </a:rPr>
              <a:t>ERP</a:t>
            </a:r>
            <a:r>
              <a:rPr lang="en-ZA" dirty="0" smtClean="0">
                <a:solidFill>
                  <a:srgbClr val="002060"/>
                </a:solidFill>
              </a:rPr>
              <a:t> implementations do not deliver what was promised” – Financial Mail 2003</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50% of </a:t>
            </a:r>
            <a:r>
              <a:rPr lang="en-ZA" dirty="0" err="1" smtClean="0">
                <a:solidFill>
                  <a:srgbClr val="002060"/>
                </a:solidFill>
              </a:rPr>
              <a:t>ERP</a:t>
            </a:r>
            <a:r>
              <a:rPr lang="en-ZA" dirty="0" smtClean="0">
                <a:solidFill>
                  <a:srgbClr val="002060"/>
                </a:solidFill>
              </a:rPr>
              <a:t> projects fail – Gartner</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Precision strategic content engineering</a:t>
            </a:r>
          </a:p>
          <a:p>
            <a:pPr>
              <a:buFont typeface="Wingdings" pitchFamily="2" charset="2"/>
              <a:buChar char="Ø"/>
            </a:pPr>
            <a:endParaRPr lang="en-ZA" dirty="0" smtClean="0">
              <a:solidFill>
                <a:srgbClr val="002060"/>
              </a:solidFill>
            </a:endParaRPr>
          </a:p>
          <a:p>
            <a:pPr lvl="1"/>
            <a:r>
              <a:rPr lang="en-ZA" dirty="0" smtClean="0">
                <a:solidFill>
                  <a:srgbClr val="002060"/>
                </a:solidFill>
                <a:sym typeface="Wingdings" pitchFamily="2" charset="2"/>
              </a:rPr>
              <a:t> THE MISSING LINK</a:t>
            </a:r>
            <a:endParaRPr lang="en-ZA" dirty="0" smtClean="0">
              <a:solidFill>
                <a:srgbClr val="002060"/>
              </a:solidFill>
            </a:endParaRP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A HUGE OPPORTUNITY</a:t>
            </a:r>
            <a:endParaRPr lang="en-US" dirty="0">
              <a:solidFill>
                <a:srgbClr val="002060"/>
              </a:solidFill>
            </a:endParaRPr>
          </a:p>
        </p:txBody>
      </p:sp>
      <p:pic>
        <p:nvPicPr>
          <p:cNvPr id="1026" name="Picture 2"/>
          <p:cNvPicPr>
            <a:picLocks noChangeAspect="1" noChangeArrowheads="1"/>
          </p:cNvPicPr>
          <p:nvPr/>
        </p:nvPicPr>
        <p:blipFill>
          <a:blip r:embed="rId3" cstate="print"/>
          <a:srcRect/>
          <a:stretch>
            <a:fillRect/>
          </a:stretch>
        </p:blipFill>
        <p:spPr bwMode="auto">
          <a:xfrm>
            <a:off x="6180302" y="1547813"/>
            <a:ext cx="2826775" cy="1881187"/>
          </a:xfrm>
          <a:prstGeom prst="rect">
            <a:avLst/>
          </a:prstGeom>
          <a:noFill/>
          <a:ln w="9525">
            <a:noFill/>
            <a:miter lim="800000"/>
            <a:headEnd/>
            <a:tailEnd/>
          </a:ln>
        </p:spPr>
      </p:pic>
      <p:sp>
        <p:nvSpPr>
          <p:cNvPr id="6" name="Oval 5"/>
          <p:cNvSpPr/>
          <p:nvPr/>
        </p:nvSpPr>
        <p:spPr>
          <a:xfrm>
            <a:off x="428596" y="4357694"/>
            <a:ext cx="5214974" cy="64294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000"/>
                                        <p:tgtEl>
                                          <p:spTgt spid="8">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2000"/>
                                        <p:tgtEl>
                                          <p:spTgt spid="8">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2000"/>
                                        <p:tgtEl>
                                          <p:spTgt spid="8">
                                            <p:txEl>
                                              <p:pRg st="6" end="6"/>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2000"/>
                                        <p:tgtEl>
                                          <p:spTgt spid="8">
                                            <p:txEl>
                                              <p:pRg st="8" end="8"/>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animEffect transition="in" filter="fade">
                                      <p:cBhvr>
                                        <p:cTn id="31" dur="2000"/>
                                        <p:tgtEl>
                                          <p:spTgt spid="8">
                                            <p:txEl>
                                              <p:pRg st="10" end="10"/>
                                            </p:txEl>
                                          </p:spTgt>
                                        </p:tgtEl>
                                      </p:cBhvr>
                                    </p:animEffect>
                                  </p:childTnLst>
                                </p:cTn>
                              </p:par>
                            </p:childTnLst>
                          </p:cTn>
                        </p:par>
                        <p:par>
                          <p:cTn id="32" fill="hold">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214313" y="1643063"/>
            <a:ext cx="8582025" cy="5000625"/>
          </a:xfrm>
          <a:prstGeom prst="rect">
            <a:avLst/>
          </a:prstGeom>
          <a:noFill/>
          <a:ln w="9525">
            <a:noFill/>
            <a:miter lim="800000"/>
            <a:headEnd/>
            <a:tailEnd/>
          </a:ln>
        </p:spPr>
      </p:pic>
      <p:sp>
        <p:nvSpPr>
          <p:cNvPr id="45059"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Example of exceptionally BAD practice</a:t>
            </a:r>
            <a:endParaRPr lang="en-US" sz="2400" b="1" dirty="0">
              <a:solidFill>
                <a:schemeClr val="tx2"/>
              </a:solidFill>
              <a:latin typeface="Verdana" pitchFamily="34" charset="0"/>
            </a:endParaRPr>
          </a:p>
        </p:txBody>
      </p:sp>
      <p:graphicFrame>
        <p:nvGraphicFramePr>
          <p:cNvPr id="17" name="Table 16"/>
          <p:cNvGraphicFramePr>
            <a:graphicFrameLocks noGrp="1"/>
          </p:cNvGraphicFramePr>
          <p:nvPr/>
        </p:nvGraphicFramePr>
        <p:xfrm>
          <a:off x="4429125" y="1474788"/>
          <a:ext cx="4714876" cy="5383530"/>
        </p:xfrm>
        <a:graphic>
          <a:graphicData uri="http://schemas.openxmlformats.org/drawingml/2006/table">
            <a:tbl>
              <a:tblPr/>
              <a:tblGrid>
                <a:gridCol w="737180"/>
                <a:gridCol w="3977696"/>
              </a:tblGrid>
              <a:tr h="282490">
                <a:tc>
                  <a:txBody>
                    <a:bodyPr/>
                    <a:lstStyle/>
                    <a:p>
                      <a:pPr algn="l" fontAlgn="b"/>
                      <a:r>
                        <a:rPr lang="en-US" sz="1800" b="1" i="0" u="none" strike="noStrike" dirty="0">
                          <a:solidFill>
                            <a:srgbClr val="000000"/>
                          </a:solidFill>
                          <a:latin typeface="Calibri"/>
                        </a:rPr>
                        <a:t>500528</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Waste Material Consumed</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dirty="0">
                          <a:solidFill>
                            <a:srgbClr val="000000"/>
                          </a:solidFill>
                          <a:latin typeface="Calibri"/>
                        </a:rPr>
                        <a:t>500530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external materials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500540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own materials</a:t>
                      </a:r>
                    </a:p>
                  </a:txBody>
                  <a:tcPr marL="9525" marR="9525" marT="9525" marB="0">
                    <a:lnL>
                      <a:noFill/>
                    </a:lnL>
                    <a:lnR>
                      <a:noFill/>
                    </a:lnR>
                    <a:lnT>
                      <a:noFill/>
                    </a:lnT>
                    <a:lnB>
                      <a:noFill/>
                    </a:lnB>
                    <a:solidFill>
                      <a:schemeClr val="bg1"/>
                    </a:solidFill>
                  </a:tcPr>
                </a:tc>
              </a:tr>
              <a:tr h="555500">
                <a:tc>
                  <a:txBody>
                    <a:bodyPr/>
                    <a:lstStyle/>
                    <a:p>
                      <a:pPr algn="l" fontAlgn="b"/>
                      <a:r>
                        <a:rPr lang="en-US" sz="1800" b="1" i="0" u="none" strike="noStrike">
                          <a:solidFill>
                            <a:srgbClr val="000000"/>
                          </a:solidFill>
                          <a:latin typeface="Calibri"/>
                        </a:rPr>
                        <a:t>500550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Losses - inventory variance -consignment sale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Safety Clothing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Safety Equipment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Sand &amp; Stone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Scraper Rope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Scrapers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Services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500590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Signs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500595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Skips &amp; Cages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Finished Goods Inventory Offset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Smelting &amp; Refining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Production Order Settlement - Variance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Other</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Sections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Steel Sheets &amp; Plates</a:t>
                      </a:r>
                    </a:p>
                  </a:txBody>
                  <a:tcPr marL="9525" marR="9525" marT="9525" marB="0">
                    <a:lnL>
                      <a:noFill/>
                    </a:lnL>
                    <a:lnR>
                      <a:noFill/>
                    </a:lnR>
                    <a:lnT>
                      <a:noFill/>
                    </a:lnT>
                    <a:lnB>
                      <a:noFill/>
                    </a:lnB>
                    <a:solidFill>
                      <a:schemeClr val="bg1"/>
                    </a:solidFill>
                  </a:tcPr>
                </a:tc>
              </a:tr>
            </a:tbl>
          </a:graphicData>
        </a:graphic>
      </p:graphicFrame>
      <p:sp>
        <p:nvSpPr>
          <p:cNvPr id="18" name="Rectangle 17"/>
          <p:cNvSpPr/>
          <p:nvPr/>
        </p:nvSpPr>
        <p:spPr>
          <a:xfrm>
            <a:off x="4357688" y="3429000"/>
            <a:ext cx="2286000"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4357688" y="4857750"/>
            <a:ext cx="2286000"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4357688" y="4286250"/>
            <a:ext cx="2286000"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a:spLocks noChangeArrowheads="1"/>
          </p:cNvSpPr>
          <p:nvPr/>
        </p:nvSpPr>
        <p:spPr bwMode="auto">
          <a:xfrm>
            <a:off x="214313" y="1571625"/>
            <a:ext cx="3643312" cy="646113"/>
          </a:xfrm>
          <a:prstGeom prst="rect">
            <a:avLst/>
          </a:prstGeom>
          <a:noFill/>
          <a:ln w="9525">
            <a:noFill/>
            <a:miter lim="800000"/>
            <a:headEnd/>
            <a:tailEnd/>
          </a:ln>
        </p:spPr>
        <p:txBody>
          <a:bodyPr>
            <a:spAutoFit/>
          </a:bodyPr>
          <a:lstStyle/>
          <a:p>
            <a:r>
              <a:rPr lang="en-ZA" b="1">
                <a:latin typeface="Verdana" pitchFamily="34" charset="0"/>
              </a:rPr>
              <a:t>Huge impact on integration, reporting, etc</a:t>
            </a:r>
            <a:endParaRPr lang="en-US" b="1">
              <a:latin typeface="Verdana" pitchFamily="34" charset="0"/>
            </a:endParaRPr>
          </a:p>
        </p:txBody>
      </p:sp>
      <p:pic>
        <p:nvPicPr>
          <p:cNvPr id="10" name="Picture 9" descr="Plate of spaghetti 03072009.jpg"/>
          <p:cNvPicPr>
            <a:picLocks noChangeAspect="1"/>
          </p:cNvPicPr>
          <p:nvPr/>
        </p:nvPicPr>
        <p:blipFill>
          <a:blip r:embed="rId4" cstate="print"/>
          <a:srcRect/>
          <a:stretch>
            <a:fillRect/>
          </a:stretch>
        </p:blipFill>
        <p:spPr bwMode="auto">
          <a:xfrm>
            <a:off x="642938" y="2214563"/>
            <a:ext cx="3214687" cy="2262187"/>
          </a:xfrm>
          <a:prstGeom prst="rect">
            <a:avLst/>
          </a:prstGeom>
          <a:noFill/>
          <a:ln w="9525">
            <a:noFill/>
            <a:miter lim="800000"/>
            <a:headEnd/>
            <a:tailEnd/>
          </a:ln>
        </p:spPr>
      </p:pic>
      <p:pic>
        <p:nvPicPr>
          <p:cNvPr id="11" name="Picture 10" descr="Tangled Wires iStock_000007154954Small.jpg"/>
          <p:cNvPicPr>
            <a:picLocks noChangeAspect="1"/>
          </p:cNvPicPr>
          <p:nvPr/>
        </p:nvPicPr>
        <p:blipFill>
          <a:blip r:embed="rId5" cstate="print"/>
          <a:srcRect/>
          <a:stretch>
            <a:fillRect/>
          </a:stretch>
        </p:blipFill>
        <p:spPr bwMode="auto">
          <a:xfrm>
            <a:off x="642938" y="4500563"/>
            <a:ext cx="3214687" cy="2035175"/>
          </a:xfrm>
          <a:prstGeom prst="rect">
            <a:avLst/>
          </a:prstGeom>
          <a:noFill/>
          <a:ln w="9525">
            <a:noFill/>
            <a:miter lim="800000"/>
            <a:headEnd/>
            <a:tailEnd/>
          </a:ln>
        </p:spPr>
      </p:pic>
      <p:sp>
        <p:nvSpPr>
          <p:cNvPr id="12" name="Rectangle 11"/>
          <p:cNvSpPr/>
          <p:nvPr/>
        </p:nvSpPr>
        <p:spPr>
          <a:xfrm>
            <a:off x="4357686" y="5429266"/>
            <a:ext cx="2928958" cy="357188"/>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0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9"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Dad.jpg"/>
          <p:cNvPicPr>
            <a:picLocks noChangeAspect="1"/>
          </p:cNvPicPr>
          <p:nvPr/>
        </p:nvPicPr>
        <p:blipFill>
          <a:blip r:embed="rId3" cstate="print"/>
          <a:stretch>
            <a:fillRect/>
          </a:stretch>
        </p:blipFill>
        <p:spPr>
          <a:xfrm>
            <a:off x="2928926" y="1571612"/>
            <a:ext cx="3255264" cy="4643470"/>
          </a:xfrm>
          <a:prstGeom prst="rect">
            <a:avLst/>
          </a:prstGeom>
          <a:effectLst>
            <a:innerShdw blurRad="114300">
              <a:prstClr val="black"/>
            </a:innerShdw>
          </a:effectLst>
        </p:spPr>
      </p:pic>
      <p:sp>
        <p:nvSpPr>
          <p:cNvPr id="4" name="TextBox 3"/>
          <p:cNvSpPr txBox="1"/>
          <p:nvPr/>
        </p:nvSpPr>
        <p:spPr>
          <a:xfrm>
            <a:off x="1714480" y="6215082"/>
            <a:ext cx="5643602" cy="369332"/>
          </a:xfrm>
          <a:prstGeom prst="rect">
            <a:avLst/>
          </a:prstGeom>
          <a:solidFill>
            <a:schemeClr val="bg1"/>
          </a:solidFill>
        </p:spPr>
        <p:txBody>
          <a:bodyPr wrap="square" rtlCol="0">
            <a:spAutoFit/>
          </a:bodyPr>
          <a:lstStyle/>
          <a:p>
            <a:pPr algn="ctr"/>
            <a:r>
              <a:rPr lang="en-ZA" dirty="0" smtClean="0">
                <a:solidFill>
                  <a:srgbClr val="00B0F0"/>
                </a:solidFill>
              </a:rPr>
              <a:t>Angus Struan Robertson</a:t>
            </a:r>
            <a:endParaRPr lang="en-US" dirty="0">
              <a:solidFill>
                <a:srgbClr val="00B0F0"/>
              </a:solidFill>
            </a:endParaRPr>
          </a:p>
        </p:txBody>
      </p:sp>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Vision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Precision ordered data</a:t>
            </a:r>
          </a:p>
          <a:p>
            <a:r>
              <a:rPr lang="en-ZA" sz="2400" b="1" dirty="0" smtClean="0">
                <a:solidFill>
                  <a:schemeClr val="tx2"/>
                </a:solidFill>
                <a:latin typeface="Verdana" pitchFamily="34" charset="0"/>
              </a:rPr>
              <a:t>Versus …</a:t>
            </a:r>
            <a:endParaRPr lang="en-US" sz="2400" b="1" dirty="0">
              <a:solidFill>
                <a:schemeClr val="tx2"/>
              </a:solidFill>
              <a:latin typeface="Verdana" pitchFamily="34" charset="0"/>
            </a:endParaRPr>
          </a:p>
        </p:txBody>
      </p:sp>
      <p:pic>
        <p:nvPicPr>
          <p:cNvPr id="43010" name="Picture 2"/>
          <p:cNvPicPr>
            <a:picLocks noChangeAspect="1" noChangeArrowheads="1"/>
          </p:cNvPicPr>
          <p:nvPr/>
        </p:nvPicPr>
        <p:blipFill>
          <a:blip r:embed="rId3" cstate="print"/>
          <a:srcRect/>
          <a:stretch>
            <a:fillRect/>
          </a:stretch>
        </p:blipFill>
        <p:spPr bwMode="auto">
          <a:xfrm>
            <a:off x="1857356" y="3571876"/>
            <a:ext cx="4714907" cy="3143272"/>
          </a:xfrm>
          <a:prstGeom prst="rect">
            <a:avLst/>
          </a:prstGeom>
          <a:noFill/>
          <a:ln w="9525">
            <a:noFill/>
            <a:miter lim="800000"/>
            <a:headEnd/>
            <a:tailEnd/>
          </a:ln>
        </p:spPr>
      </p:pic>
      <p:pic>
        <p:nvPicPr>
          <p:cNvPr id="34817" name="Picture 1"/>
          <p:cNvPicPr>
            <a:picLocks noChangeAspect="1" noChangeArrowheads="1"/>
          </p:cNvPicPr>
          <p:nvPr/>
        </p:nvPicPr>
        <p:blipFill>
          <a:blip r:embed="rId4" cstate="print"/>
          <a:srcRect/>
          <a:stretch>
            <a:fillRect/>
          </a:stretch>
        </p:blipFill>
        <p:spPr bwMode="auto">
          <a:xfrm>
            <a:off x="185720" y="3236343"/>
            <a:ext cx="1885950" cy="3621657"/>
          </a:xfrm>
          <a:prstGeom prst="rect">
            <a:avLst/>
          </a:prstGeom>
          <a:noFill/>
          <a:ln w="9525">
            <a:noFill/>
            <a:miter lim="800000"/>
            <a:headEnd/>
            <a:tailEnd/>
          </a:ln>
        </p:spPr>
      </p:pic>
      <p:pic>
        <p:nvPicPr>
          <p:cNvPr id="34818" name="Picture 2"/>
          <p:cNvPicPr>
            <a:picLocks noChangeAspect="1" noChangeArrowheads="1"/>
          </p:cNvPicPr>
          <p:nvPr/>
        </p:nvPicPr>
        <p:blipFill>
          <a:blip r:embed="rId5" cstate="print"/>
          <a:srcRect/>
          <a:stretch>
            <a:fillRect/>
          </a:stretch>
        </p:blipFill>
        <p:spPr bwMode="auto">
          <a:xfrm flipH="1">
            <a:off x="6572264" y="3571876"/>
            <a:ext cx="2476496" cy="1541969"/>
          </a:xfrm>
          <a:prstGeom prst="rect">
            <a:avLst/>
          </a:prstGeom>
          <a:noFill/>
          <a:ln w="9525">
            <a:noFill/>
            <a:miter lim="800000"/>
            <a:headEnd/>
            <a:tailEnd/>
          </a:ln>
        </p:spPr>
      </p:pic>
      <p:pic>
        <p:nvPicPr>
          <p:cNvPr id="34819" name="Picture 3"/>
          <p:cNvPicPr>
            <a:picLocks noChangeAspect="1" noChangeArrowheads="1"/>
          </p:cNvPicPr>
          <p:nvPr/>
        </p:nvPicPr>
        <p:blipFill>
          <a:blip r:embed="rId6" cstate="print"/>
          <a:srcRect/>
          <a:stretch>
            <a:fillRect/>
          </a:stretch>
        </p:blipFill>
        <p:spPr bwMode="auto">
          <a:xfrm flipH="1">
            <a:off x="6572298" y="5113858"/>
            <a:ext cx="2500296" cy="1601290"/>
          </a:xfrm>
          <a:prstGeom prst="rect">
            <a:avLst/>
          </a:prstGeom>
          <a:noFill/>
          <a:ln w="9525">
            <a:noFill/>
            <a:miter lim="800000"/>
            <a:headEnd/>
            <a:tailEnd/>
          </a:ln>
        </p:spPr>
      </p:pic>
      <p:pic>
        <p:nvPicPr>
          <p:cNvPr id="34820" name="Picture 4"/>
          <p:cNvPicPr>
            <a:picLocks noChangeAspect="1" noChangeArrowheads="1"/>
          </p:cNvPicPr>
          <p:nvPr/>
        </p:nvPicPr>
        <p:blipFill>
          <a:blip r:embed="rId7" cstate="print"/>
          <a:srcRect/>
          <a:stretch>
            <a:fillRect/>
          </a:stretch>
        </p:blipFill>
        <p:spPr bwMode="auto">
          <a:xfrm>
            <a:off x="5500694" y="1500174"/>
            <a:ext cx="3071834" cy="2050304"/>
          </a:xfrm>
          <a:prstGeom prst="rect">
            <a:avLst/>
          </a:prstGeom>
          <a:noFill/>
          <a:ln w="9525">
            <a:noFill/>
            <a:miter lim="800000"/>
            <a:headEnd/>
            <a:tailEnd/>
          </a:ln>
        </p:spPr>
      </p:pic>
      <p:pic>
        <p:nvPicPr>
          <p:cNvPr id="34821" name="Picture 5"/>
          <p:cNvPicPr>
            <a:picLocks noChangeAspect="1" noChangeArrowheads="1"/>
          </p:cNvPicPr>
          <p:nvPr/>
        </p:nvPicPr>
        <p:blipFill>
          <a:blip r:embed="rId8" cstate="print"/>
          <a:srcRect/>
          <a:stretch>
            <a:fillRect/>
          </a:stretch>
        </p:blipFill>
        <p:spPr bwMode="auto">
          <a:xfrm>
            <a:off x="2071670" y="1500174"/>
            <a:ext cx="3467100" cy="3143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fade">
                                      <p:cBhvr>
                                        <p:cTn id="7" dur="2000"/>
                                        <p:tgtEl>
                                          <p:spTgt spid="3482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4820"/>
                                        </p:tgtEl>
                                        <p:attrNameLst>
                                          <p:attrName>style.visibility</p:attrName>
                                        </p:attrNameLst>
                                      </p:cBhvr>
                                      <p:to>
                                        <p:strVal val="visible"/>
                                      </p:to>
                                    </p:set>
                                    <p:animEffect transition="in" filter="fade">
                                      <p:cBhvr>
                                        <p:cTn id="11" dur="2000"/>
                                        <p:tgtEl>
                                          <p:spTgt spid="3482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4818"/>
                                        </p:tgtEl>
                                        <p:attrNameLst>
                                          <p:attrName>style.visibility</p:attrName>
                                        </p:attrNameLst>
                                      </p:cBhvr>
                                      <p:to>
                                        <p:strVal val="visible"/>
                                      </p:to>
                                    </p:set>
                                    <p:animEffect transition="in" filter="fade">
                                      <p:cBhvr>
                                        <p:cTn id="15" dur="2000"/>
                                        <p:tgtEl>
                                          <p:spTgt spid="34818"/>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4819"/>
                                        </p:tgtEl>
                                        <p:attrNameLst>
                                          <p:attrName>style.visibility</p:attrName>
                                        </p:attrNameLst>
                                      </p:cBhvr>
                                      <p:to>
                                        <p:strVal val="visible"/>
                                      </p:to>
                                    </p:set>
                                    <p:animEffect transition="in" filter="fade">
                                      <p:cBhvr>
                                        <p:cTn id="19" dur="2000"/>
                                        <p:tgtEl>
                                          <p:spTgt spid="348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010"/>
                                        </p:tgtEl>
                                        <p:attrNameLst>
                                          <p:attrName>style.visibility</p:attrName>
                                        </p:attrNameLst>
                                      </p:cBhvr>
                                      <p:to>
                                        <p:strVal val="visible"/>
                                      </p:to>
                                    </p:set>
                                    <p:animEffect transition="in" filter="fade">
                                      <p:cBhvr>
                                        <p:cTn id="24" dur="2000"/>
                                        <p:tgtEl>
                                          <p:spTgt spid="43010"/>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4817"/>
                                        </p:tgtEl>
                                        <p:attrNameLst>
                                          <p:attrName>style.visibility</p:attrName>
                                        </p:attrNameLst>
                                      </p:cBhvr>
                                      <p:to>
                                        <p:strVal val="visible"/>
                                      </p:to>
                                    </p:set>
                                    <p:animEffect transition="in" filter="fade">
                                      <p:cBhvr>
                                        <p:cTn id="28" dur="2000"/>
                                        <p:tgtEl>
                                          <p:spTgt spid="34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0" y="1428750"/>
            <a:ext cx="9144000" cy="5429250"/>
          </a:xfrm>
          <a:prstGeom prst="rect">
            <a:avLst/>
          </a:prstGeom>
          <a:noFill/>
          <a:ln w="9525">
            <a:noFill/>
            <a:miter lim="800000"/>
            <a:headEnd/>
            <a:tailEnd/>
          </a:ln>
        </p:spPr>
      </p:pic>
      <p:pic>
        <p:nvPicPr>
          <p:cNvPr id="46083" name="Picture 2"/>
          <p:cNvPicPr>
            <a:picLocks noChangeAspect="1" noChangeArrowheads="1"/>
          </p:cNvPicPr>
          <p:nvPr/>
        </p:nvPicPr>
        <p:blipFill>
          <a:blip r:embed="rId4" cstate="print"/>
          <a:srcRect/>
          <a:stretch>
            <a:fillRect/>
          </a:stretch>
        </p:blipFill>
        <p:spPr bwMode="auto">
          <a:xfrm>
            <a:off x="6029325" y="2786063"/>
            <a:ext cx="3114675" cy="4067175"/>
          </a:xfrm>
          <a:prstGeom prst="rect">
            <a:avLst/>
          </a:prstGeom>
          <a:noFill/>
          <a:ln w="9525">
            <a:noFill/>
            <a:miter lim="800000"/>
            <a:headEnd/>
            <a:tailEnd/>
          </a:ln>
        </p:spPr>
      </p:pic>
      <p:sp>
        <p:nvSpPr>
          <p:cNvPr id="46084" name="TextBox 5"/>
          <p:cNvSpPr txBox="1">
            <a:spLocks noChangeArrowheads="1"/>
          </p:cNvSpPr>
          <p:nvPr/>
        </p:nvSpPr>
        <p:spPr bwMode="auto">
          <a:xfrm>
            <a:off x="5929313" y="1785938"/>
            <a:ext cx="3214687" cy="923925"/>
          </a:xfrm>
          <a:prstGeom prst="rect">
            <a:avLst/>
          </a:prstGeom>
          <a:solidFill>
            <a:schemeClr val="accent1"/>
          </a:solidFill>
          <a:ln w="9525">
            <a:noFill/>
            <a:miter lim="800000"/>
            <a:headEnd/>
            <a:tailEnd/>
          </a:ln>
        </p:spPr>
        <p:txBody>
          <a:bodyPr>
            <a:spAutoFit/>
          </a:bodyPr>
          <a:lstStyle/>
          <a:p>
            <a:pPr algn="ctr"/>
            <a:r>
              <a:rPr lang="en-US" b="1" dirty="0">
                <a:solidFill>
                  <a:srgbClr val="FF0000"/>
                </a:solidFill>
                <a:latin typeface="Verdana" pitchFamily="34" charset="0"/>
              </a:rPr>
              <a:t>Example of simple hierarchically structured data table</a:t>
            </a:r>
          </a:p>
        </p:txBody>
      </p:sp>
      <p:sp>
        <p:nvSpPr>
          <p:cNvPr id="46085"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From </a:t>
            </a:r>
            <a:r>
              <a:rPr lang="en-US" sz="2400" b="1" dirty="0" smtClean="0">
                <a:solidFill>
                  <a:srgbClr val="002060"/>
                </a:solidFill>
                <a:latin typeface="Verdana" pitchFamily="34" charset="0"/>
              </a:rPr>
              <a:t>chaos to order</a:t>
            </a:r>
            <a:endParaRPr lang="en-US" sz="2400" b="1" dirty="0">
              <a:solidFill>
                <a:srgbClr val="002060"/>
              </a:solidFill>
              <a:latin typeface="Verdana" pitchFamily="34" charset="0"/>
            </a:endParaRPr>
          </a:p>
        </p:txBody>
      </p:sp>
      <p:pic>
        <p:nvPicPr>
          <p:cNvPr id="8" name="Picture 7" descr="Orderly Cables iStock_000004693523Small.jpg"/>
          <p:cNvPicPr>
            <a:picLocks noChangeAspect="1"/>
          </p:cNvPicPr>
          <p:nvPr/>
        </p:nvPicPr>
        <p:blipFill>
          <a:blip r:embed="rId5" cstate="print"/>
          <a:srcRect/>
          <a:stretch>
            <a:fillRect/>
          </a:stretch>
        </p:blipFill>
        <p:spPr bwMode="auto">
          <a:xfrm>
            <a:off x="0" y="4433888"/>
            <a:ext cx="3643313" cy="2424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2000"/>
                                        <p:tgtEl>
                                          <p:spTgt spid="4608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6084"/>
                                        </p:tgtEl>
                                        <p:attrNameLst>
                                          <p:attrName>style.visibility</p:attrName>
                                        </p:attrNameLst>
                                      </p:cBhvr>
                                      <p:to>
                                        <p:strVal val="visible"/>
                                      </p:to>
                                    </p:set>
                                    <p:animEffect transition="in" filter="fade">
                                      <p:cBhvr>
                                        <p:cTn id="11" dur="2000"/>
                                        <p:tgtEl>
                                          <p:spTgt spid="4608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6083"/>
                                        </p:tgtEl>
                                        <p:attrNameLst>
                                          <p:attrName>style.visibility</p:attrName>
                                        </p:attrNameLst>
                                      </p:cBhvr>
                                      <p:to>
                                        <p:strVal val="visible"/>
                                      </p:to>
                                    </p:set>
                                    <p:animEffect transition="in" filter="fade">
                                      <p:cBhvr>
                                        <p:cTn id="15" dur="2000"/>
                                        <p:tgtEl>
                                          <p:spTgt spid="4608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ZA" sz="2400" b="1" dirty="0" smtClean="0">
                <a:solidFill>
                  <a:schemeClr val="tx2"/>
                </a:solidFill>
                <a:latin typeface="Verdana" pitchFamily="34" charset="0"/>
              </a:rPr>
              <a:t>What is the best way to unscramble spaghetti?</a:t>
            </a:r>
            <a:endParaRPr lang="en-US" sz="2400" b="1" dirty="0">
              <a:solidFill>
                <a:schemeClr val="tx2"/>
              </a:solidFill>
              <a:latin typeface="Verdana" pitchFamily="34" charset="0"/>
            </a:endParaRPr>
          </a:p>
        </p:txBody>
      </p:sp>
      <p:pic>
        <p:nvPicPr>
          <p:cNvPr id="10" name="Picture 9" descr="Plate of spaghetti 03072009.jpg"/>
          <p:cNvPicPr>
            <a:picLocks noChangeAspect="1"/>
          </p:cNvPicPr>
          <p:nvPr/>
        </p:nvPicPr>
        <p:blipFill>
          <a:blip r:embed="rId3" cstate="print"/>
          <a:srcRect/>
          <a:stretch>
            <a:fillRect/>
          </a:stretch>
        </p:blipFill>
        <p:spPr bwMode="auto">
          <a:xfrm>
            <a:off x="0" y="1428736"/>
            <a:ext cx="3214687" cy="2262187"/>
          </a:xfrm>
          <a:prstGeom prst="rect">
            <a:avLst/>
          </a:prstGeom>
          <a:noFill/>
          <a:ln w="9525">
            <a:noFill/>
            <a:miter lim="800000"/>
            <a:headEnd/>
            <a:tailEnd/>
          </a:ln>
        </p:spPr>
      </p:pic>
      <p:pic>
        <p:nvPicPr>
          <p:cNvPr id="11" name="Picture 10" descr="Tangled Wires iStock_000007154954Small.jpg"/>
          <p:cNvPicPr>
            <a:picLocks noChangeAspect="1"/>
          </p:cNvPicPr>
          <p:nvPr/>
        </p:nvPicPr>
        <p:blipFill>
          <a:blip r:embed="rId4" cstate="print"/>
          <a:srcRect/>
          <a:stretch>
            <a:fillRect/>
          </a:stretch>
        </p:blipFill>
        <p:spPr bwMode="auto">
          <a:xfrm>
            <a:off x="5929313" y="1428736"/>
            <a:ext cx="3214687" cy="2286016"/>
          </a:xfrm>
          <a:prstGeom prst="rect">
            <a:avLst/>
          </a:prstGeom>
          <a:noFill/>
          <a:ln w="9525">
            <a:noFill/>
            <a:miter lim="800000"/>
            <a:headEnd/>
            <a:tailEnd/>
          </a:ln>
        </p:spPr>
      </p:pic>
      <p:pic>
        <p:nvPicPr>
          <p:cNvPr id="225282" name="Picture 2"/>
          <p:cNvPicPr>
            <a:picLocks noChangeAspect="1" noChangeArrowheads="1"/>
          </p:cNvPicPr>
          <p:nvPr/>
        </p:nvPicPr>
        <p:blipFill>
          <a:blip r:embed="rId5" cstate="print"/>
          <a:srcRect/>
          <a:stretch>
            <a:fillRect/>
          </a:stretch>
        </p:blipFill>
        <p:spPr bwMode="auto">
          <a:xfrm>
            <a:off x="0" y="1428736"/>
            <a:ext cx="9144000" cy="5429264"/>
          </a:xfrm>
          <a:prstGeom prst="rect">
            <a:avLst/>
          </a:prstGeom>
          <a:noFill/>
          <a:ln w="9525">
            <a:noFill/>
            <a:miter lim="800000"/>
            <a:headEnd/>
            <a:tailEnd/>
          </a:ln>
        </p:spPr>
      </p:pic>
      <p:sp>
        <p:nvSpPr>
          <p:cNvPr id="9" name="TextBox 8"/>
          <p:cNvSpPr txBox="1">
            <a:spLocks noChangeArrowheads="1"/>
          </p:cNvSpPr>
          <p:nvPr/>
        </p:nvSpPr>
        <p:spPr bwMode="auto">
          <a:xfrm>
            <a:off x="571472" y="1785926"/>
            <a:ext cx="8072494" cy="369332"/>
          </a:xfrm>
          <a:prstGeom prst="rect">
            <a:avLst/>
          </a:prstGeom>
          <a:noFill/>
          <a:ln w="9525">
            <a:noFill/>
            <a:miter lim="800000"/>
            <a:headEnd/>
            <a:tailEnd/>
          </a:ln>
        </p:spPr>
        <p:txBody>
          <a:bodyPr wrap="square">
            <a:spAutoFit/>
          </a:bodyPr>
          <a:lstStyle/>
          <a:p>
            <a:pPr algn="ctr"/>
            <a:r>
              <a:rPr lang="en-ZA" b="1" dirty="0" smtClean="0">
                <a:latin typeface="Verdana" pitchFamily="34" charset="0"/>
              </a:rPr>
              <a:t>Do NOT scramble it in the first place!</a:t>
            </a:r>
            <a:endParaRPr lang="en-US" b="1" dirty="0">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225282"/>
                                        </p:tgtEl>
                                        <p:attrNameLst>
                                          <p:attrName>style.visibility</p:attrName>
                                        </p:attrNameLst>
                                      </p:cBhvr>
                                      <p:to>
                                        <p:strVal val="visible"/>
                                      </p:to>
                                    </p:set>
                                    <p:animEffect transition="in" filter="fade">
                                      <p:cBhvr>
                                        <p:cTn id="15" dur="2000"/>
                                        <p:tgtEl>
                                          <p:spTgt spid="225282"/>
                                        </p:tgtEl>
                                      </p:cBhvr>
                                    </p:animEffect>
                                  </p:childTnLst>
                                </p:cTn>
                              </p:par>
                            </p:childTnLst>
                          </p:cTn>
                        </p:par>
                        <p:par>
                          <p:cTn id="16" fill="hold">
                            <p:stCondLst>
                              <p:cond delay="8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Structure of strategically aligned Chart of </a:t>
            </a:r>
            <a:r>
              <a:rPr lang="en-US" sz="2400" b="1" dirty="0" smtClean="0">
                <a:solidFill>
                  <a:srgbClr val="002060"/>
                </a:solidFill>
                <a:latin typeface="Verdana" pitchFamily="34" charset="0"/>
              </a:rPr>
              <a:t>Accounts </a:t>
            </a:r>
            <a:r>
              <a:rPr lang="en-US" sz="2400" b="1" dirty="0" smtClean="0">
                <a:solidFill>
                  <a:srgbClr val="002060"/>
                </a:solidFill>
                <a:latin typeface="Verdana" pitchFamily="34" charset="0"/>
                <a:sym typeface="Wingdings" pitchFamily="2" charset="2"/>
              </a:rPr>
              <a:t> plant maintenance  inventory  etc</a:t>
            </a:r>
            <a:endParaRPr lang="en-US" sz="2400" b="1" dirty="0">
              <a:solidFill>
                <a:srgbClr val="002060"/>
              </a:solidFill>
              <a:latin typeface="Verdana" pitchFamily="34" charset="0"/>
            </a:endParaRPr>
          </a:p>
        </p:txBody>
      </p:sp>
      <p:graphicFrame>
        <p:nvGraphicFramePr>
          <p:cNvPr id="9" name="Diagram 8"/>
          <p:cNvGraphicFramePr/>
          <p:nvPr/>
        </p:nvGraphicFramePr>
        <p:xfrm>
          <a:off x="642910" y="1773784"/>
          <a:ext cx="3000396" cy="4801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p:cNvGraphicFramePr/>
          <p:nvPr/>
        </p:nvGraphicFramePr>
        <p:xfrm>
          <a:off x="4143372" y="2000240"/>
          <a:ext cx="2286016" cy="36933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5" name="Straight Arrow Connector 14"/>
          <p:cNvCxnSpPr/>
          <p:nvPr/>
        </p:nvCxnSpPr>
        <p:spPr>
          <a:xfrm rot="5400000" flipH="1" flipV="1">
            <a:off x="3143250" y="2643188"/>
            <a:ext cx="1500188" cy="500062"/>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6715125" y="1571625"/>
            <a:ext cx="2428875" cy="4340225"/>
          </a:xfrm>
          <a:prstGeom prst="rect">
            <a:avLst/>
          </a:prstGeom>
          <a:noFill/>
          <a:ln w="9525">
            <a:noFill/>
            <a:miter lim="800000"/>
            <a:headEnd/>
            <a:tailEnd/>
          </a:ln>
        </p:spPr>
        <p:txBody>
          <a:bodyPr>
            <a:spAutoFit/>
          </a:bodyPr>
          <a:lstStyle/>
          <a:p>
            <a:r>
              <a:rPr lang="en-ZA" sz="1600">
                <a:latin typeface="Verdana" pitchFamily="34" charset="0"/>
              </a:rPr>
              <a:t>Assets</a:t>
            </a:r>
          </a:p>
          <a:p>
            <a:r>
              <a:rPr lang="en-ZA" sz="1200">
                <a:latin typeface="Verdana" pitchFamily="34" charset="0"/>
              </a:rPr>
              <a:t>  Assets owned</a:t>
            </a:r>
          </a:p>
          <a:p>
            <a:r>
              <a:rPr lang="en-ZA" sz="1200">
                <a:latin typeface="Verdana" pitchFamily="34" charset="0"/>
              </a:rPr>
              <a:t>  Assets leased</a:t>
            </a:r>
          </a:p>
          <a:p>
            <a:r>
              <a:rPr lang="en-ZA" sz="1200">
                <a:latin typeface="Verdana" pitchFamily="34" charset="0"/>
              </a:rPr>
              <a:t>  ...</a:t>
            </a:r>
          </a:p>
          <a:p>
            <a:r>
              <a:rPr lang="en-ZA" sz="1200">
                <a:latin typeface="Verdana" pitchFamily="34" charset="0"/>
              </a:rPr>
              <a:t>  Dep’n assets owned</a:t>
            </a:r>
          </a:p>
          <a:p>
            <a:r>
              <a:rPr lang="en-ZA" sz="1200">
                <a:latin typeface="Verdana" pitchFamily="34" charset="0"/>
              </a:rPr>
              <a:t>  Dep’n assets leased</a:t>
            </a:r>
          </a:p>
          <a:p>
            <a:r>
              <a:rPr lang="en-ZA" sz="1200">
                <a:latin typeface="Verdana" pitchFamily="34" charset="0"/>
              </a:rPr>
              <a:t>  ...</a:t>
            </a:r>
          </a:p>
          <a:p>
            <a:endParaRPr lang="en-ZA" sz="1600">
              <a:latin typeface="Verdana" pitchFamily="34" charset="0"/>
            </a:endParaRPr>
          </a:p>
          <a:p>
            <a:r>
              <a:rPr lang="en-ZA" sz="1600">
                <a:latin typeface="Verdana" pitchFamily="34" charset="0"/>
              </a:rPr>
              <a:t>Liabilities</a:t>
            </a:r>
          </a:p>
          <a:p>
            <a:r>
              <a:rPr lang="en-ZA" sz="1600">
                <a:latin typeface="Verdana" pitchFamily="34" charset="0"/>
              </a:rPr>
              <a:t>Income</a:t>
            </a:r>
          </a:p>
          <a:p>
            <a:r>
              <a:rPr lang="en-ZA" sz="1600">
                <a:latin typeface="Verdana" pitchFamily="34" charset="0"/>
              </a:rPr>
              <a:t>Expenses</a:t>
            </a:r>
          </a:p>
          <a:p>
            <a:r>
              <a:rPr lang="en-ZA" sz="1200">
                <a:latin typeface="Verdana" pitchFamily="34" charset="0"/>
              </a:rPr>
              <a:t>   R&amp;M assets</a:t>
            </a:r>
          </a:p>
          <a:p>
            <a:r>
              <a:rPr lang="en-ZA" sz="1200">
                <a:latin typeface="Verdana" pitchFamily="34" charset="0"/>
              </a:rPr>
              <a:t>   Finance and insurance</a:t>
            </a:r>
          </a:p>
          <a:p>
            <a:r>
              <a:rPr lang="en-ZA" sz="1200">
                <a:latin typeface="Verdana" pitchFamily="34" charset="0"/>
              </a:rPr>
              <a:t>      assets</a:t>
            </a:r>
          </a:p>
          <a:p>
            <a:r>
              <a:rPr lang="en-ZA" sz="1200">
                <a:latin typeface="Verdana" pitchFamily="34" charset="0"/>
              </a:rPr>
              <a:t>   ...</a:t>
            </a:r>
          </a:p>
          <a:p>
            <a:endParaRPr lang="en-ZA" sz="1200">
              <a:latin typeface="Verdana" pitchFamily="34" charset="0"/>
            </a:endParaRPr>
          </a:p>
          <a:p>
            <a:r>
              <a:rPr lang="en-ZA" sz="1600">
                <a:latin typeface="Verdana" pitchFamily="34" charset="0"/>
              </a:rPr>
              <a:t>Plant Maintenance</a:t>
            </a:r>
          </a:p>
          <a:p>
            <a:endParaRPr lang="en-ZA" sz="1600">
              <a:latin typeface="Verdana" pitchFamily="34" charset="0"/>
            </a:endParaRPr>
          </a:p>
          <a:p>
            <a:r>
              <a:rPr lang="en-ZA" sz="1600">
                <a:latin typeface="Verdana" pitchFamily="34" charset="0"/>
              </a:rPr>
              <a:t>Materials Management</a:t>
            </a:r>
            <a:endParaRPr lang="en-US" sz="1600">
              <a:latin typeface="Verdana" pitchFamily="34" charset="0"/>
            </a:endParaRPr>
          </a:p>
        </p:txBody>
      </p:sp>
      <p:sp>
        <p:nvSpPr>
          <p:cNvPr id="19" name="TextBox 18"/>
          <p:cNvSpPr txBox="1">
            <a:spLocks noChangeArrowheads="1"/>
          </p:cNvSpPr>
          <p:nvPr/>
        </p:nvSpPr>
        <p:spPr bwMode="auto">
          <a:xfrm>
            <a:off x="4143372" y="6000768"/>
            <a:ext cx="3929087" cy="646331"/>
          </a:xfrm>
          <a:prstGeom prst="rect">
            <a:avLst/>
          </a:prstGeom>
          <a:noFill/>
          <a:ln w="9525">
            <a:noFill/>
            <a:miter lim="800000"/>
            <a:headEnd/>
            <a:tailEnd/>
          </a:ln>
        </p:spPr>
        <p:txBody>
          <a:bodyPr wrap="square">
            <a:spAutoFit/>
          </a:bodyPr>
          <a:lstStyle/>
          <a:p>
            <a:r>
              <a:rPr lang="en-ZA" dirty="0">
                <a:latin typeface="Verdana" pitchFamily="34" charset="0"/>
              </a:rPr>
              <a:t>Provide for foreseeable </a:t>
            </a:r>
            <a:r>
              <a:rPr lang="en-ZA" dirty="0" smtClean="0">
                <a:latin typeface="Verdana" pitchFamily="34" charset="0"/>
              </a:rPr>
              <a:t>growth</a:t>
            </a:r>
          </a:p>
          <a:p>
            <a:r>
              <a:rPr lang="en-ZA" dirty="0" smtClean="0">
                <a:latin typeface="Verdana" pitchFamily="34" charset="0"/>
              </a:rPr>
              <a:t>Five to ten years</a:t>
            </a:r>
            <a:endParaRPr lang="en-US" dirty="0">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3" grpId="0">
        <p:bldAsOne/>
      </p:bldGraphic>
      <p:bldP spid="18"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US" sz="2400" b="1">
                <a:solidFill>
                  <a:srgbClr val="002060"/>
                </a:solidFill>
                <a:latin typeface="Verdana" pitchFamily="34" charset="0"/>
              </a:rPr>
              <a:t>Mapping between modules</a:t>
            </a:r>
          </a:p>
          <a:p>
            <a:r>
              <a:rPr lang="en-ZA" sz="2400" b="1">
                <a:solidFill>
                  <a:srgbClr val="002060"/>
                </a:solidFill>
                <a:latin typeface="Verdana" pitchFamily="34" charset="0"/>
              </a:rPr>
              <a:t>Well structured</a:t>
            </a:r>
            <a:endParaRPr lang="en-US" sz="2400" b="1">
              <a:solidFill>
                <a:srgbClr val="002060"/>
              </a:solidFill>
              <a:latin typeface="Verdana" pitchFamily="34" charset="0"/>
            </a:endParaRPr>
          </a:p>
        </p:txBody>
      </p:sp>
      <p:graphicFrame>
        <p:nvGraphicFramePr>
          <p:cNvPr id="13" name="Diagram 12"/>
          <p:cNvGraphicFramePr/>
          <p:nvPr/>
        </p:nvGraphicFramePr>
        <p:xfrm>
          <a:off x="6000760" y="2000240"/>
          <a:ext cx="2286016"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5" name="Straight Arrow Connector 14"/>
          <p:cNvCxnSpPr/>
          <p:nvPr/>
        </p:nvCxnSpPr>
        <p:spPr>
          <a:xfrm rot="10800000">
            <a:off x="3071813" y="2714625"/>
            <a:ext cx="2928937"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11" name="Diagram 10"/>
          <p:cNvGraphicFramePr/>
          <p:nvPr/>
        </p:nvGraphicFramePr>
        <p:xfrm>
          <a:off x="785786" y="2000240"/>
          <a:ext cx="2286016" cy="36933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8134" name="TextBox 11"/>
          <p:cNvSpPr txBox="1">
            <a:spLocks noChangeArrowheads="1"/>
          </p:cNvSpPr>
          <p:nvPr/>
        </p:nvSpPr>
        <p:spPr bwMode="auto">
          <a:xfrm>
            <a:off x="357188" y="1571625"/>
            <a:ext cx="3500437" cy="369888"/>
          </a:xfrm>
          <a:prstGeom prst="rect">
            <a:avLst/>
          </a:prstGeom>
          <a:noFill/>
          <a:ln w="9525">
            <a:noFill/>
            <a:miter lim="800000"/>
            <a:headEnd/>
            <a:tailEnd/>
          </a:ln>
        </p:spPr>
        <p:txBody>
          <a:bodyPr>
            <a:spAutoFit/>
          </a:bodyPr>
          <a:lstStyle/>
          <a:p>
            <a:r>
              <a:rPr lang="en-ZA" b="1" dirty="0">
                <a:solidFill>
                  <a:srgbClr val="002060"/>
                </a:solidFill>
                <a:latin typeface="Verdana" pitchFamily="34" charset="0"/>
              </a:rPr>
              <a:t>GL R&amp;M spares expenses</a:t>
            </a:r>
            <a:endParaRPr lang="en-US" b="1" dirty="0">
              <a:solidFill>
                <a:srgbClr val="002060"/>
              </a:solidFill>
              <a:latin typeface="Verdana" pitchFamily="34" charset="0"/>
            </a:endParaRPr>
          </a:p>
        </p:txBody>
      </p:sp>
      <p:sp>
        <p:nvSpPr>
          <p:cNvPr id="48135" name="TextBox 13"/>
          <p:cNvSpPr txBox="1">
            <a:spLocks noChangeArrowheads="1"/>
          </p:cNvSpPr>
          <p:nvPr/>
        </p:nvSpPr>
        <p:spPr bwMode="auto">
          <a:xfrm>
            <a:off x="5214938" y="1571625"/>
            <a:ext cx="3500437" cy="369888"/>
          </a:xfrm>
          <a:prstGeom prst="rect">
            <a:avLst/>
          </a:prstGeom>
          <a:noFill/>
          <a:ln w="9525">
            <a:noFill/>
            <a:miter lim="800000"/>
            <a:headEnd/>
            <a:tailEnd/>
          </a:ln>
        </p:spPr>
        <p:txBody>
          <a:bodyPr>
            <a:spAutoFit/>
          </a:bodyPr>
          <a:lstStyle/>
          <a:p>
            <a:r>
              <a:rPr lang="en-ZA" b="1">
                <a:solidFill>
                  <a:srgbClr val="002060"/>
                </a:solidFill>
                <a:latin typeface="Verdana" pitchFamily="34" charset="0"/>
              </a:rPr>
              <a:t>MM plant spares</a:t>
            </a:r>
            <a:endParaRPr lang="en-US" b="1">
              <a:solidFill>
                <a:srgbClr val="002060"/>
              </a:solidFill>
              <a:latin typeface="Verdana" pitchFamily="34" charset="0"/>
            </a:endParaRPr>
          </a:p>
        </p:txBody>
      </p:sp>
      <p:cxnSp>
        <p:nvCxnSpPr>
          <p:cNvPr id="17" name="Straight Arrow Connector 16"/>
          <p:cNvCxnSpPr/>
          <p:nvPr/>
        </p:nvCxnSpPr>
        <p:spPr>
          <a:xfrm rot="10800000">
            <a:off x="3071813" y="3286125"/>
            <a:ext cx="2928937"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3071813" y="3857625"/>
            <a:ext cx="2928937"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3071813" y="4429125"/>
            <a:ext cx="3000375"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0800000">
            <a:off x="3071813" y="5000625"/>
            <a:ext cx="3000375" cy="158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3000375" y="5500688"/>
            <a:ext cx="3000375" cy="1587"/>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pic>
        <p:nvPicPr>
          <p:cNvPr id="31" name="Picture 30" descr="Orderly Cables iStock_000004693523Small.jpg"/>
          <p:cNvPicPr>
            <a:picLocks noChangeAspect="1"/>
          </p:cNvPicPr>
          <p:nvPr/>
        </p:nvPicPr>
        <p:blipFill>
          <a:blip r:embed="rId13" cstate="print"/>
          <a:srcRect/>
          <a:stretch>
            <a:fillRect/>
          </a:stretch>
        </p:blipFill>
        <p:spPr bwMode="auto">
          <a:xfrm>
            <a:off x="3357563" y="3071813"/>
            <a:ext cx="2468562" cy="1643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1000"/>
                                        <p:tgtEl>
                                          <p:spTgt spid="481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8135"/>
                                        </p:tgtEl>
                                        <p:attrNameLst>
                                          <p:attrName>style.visibility</p:attrName>
                                        </p:attrNameLst>
                                      </p:cBhvr>
                                      <p:to>
                                        <p:strVal val="visible"/>
                                      </p:to>
                                    </p:set>
                                    <p:animEffect transition="in" filter="fade">
                                      <p:cBhvr>
                                        <p:cTn id="11" dur="1000"/>
                                        <p:tgtEl>
                                          <p:spTgt spid="4813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1" grpId="0">
        <p:bldAsOne/>
      </p:bldGraphic>
      <p:bldP spid="48134" grpId="0"/>
      <p:bldP spid="4813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42875" y="1474788"/>
          <a:ext cx="4714876" cy="5383530"/>
        </p:xfrm>
        <a:graphic>
          <a:graphicData uri="http://schemas.openxmlformats.org/drawingml/2006/table">
            <a:tbl>
              <a:tblPr/>
              <a:tblGrid>
                <a:gridCol w="737180"/>
                <a:gridCol w="3977696"/>
              </a:tblGrid>
              <a:tr h="282490">
                <a:tc>
                  <a:txBody>
                    <a:bodyPr/>
                    <a:lstStyle/>
                    <a:p>
                      <a:pPr algn="l" fontAlgn="b"/>
                      <a:r>
                        <a:rPr lang="en-US" sz="1800" b="1" i="0" u="none" strike="noStrike" dirty="0">
                          <a:solidFill>
                            <a:srgbClr val="000000"/>
                          </a:solidFill>
                          <a:latin typeface="Calibri"/>
                        </a:rPr>
                        <a:t>500528</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Waste Material Consumed</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dirty="0">
                          <a:solidFill>
                            <a:srgbClr val="000000"/>
                          </a:solidFill>
                          <a:latin typeface="Calibri"/>
                        </a:rPr>
                        <a:t>500530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external materials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500540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 from valuation of own materials</a:t>
                      </a:r>
                    </a:p>
                  </a:txBody>
                  <a:tcPr marL="9525" marR="9525" marT="9525" marB="0">
                    <a:lnL>
                      <a:noFill/>
                    </a:lnL>
                    <a:lnR>
                      <a:noFill/>
                    </a:lnR>
                    <a:lnT>
                      <a:noFill/>
                    </a:lnT>
                    <a:lnB>
                      <a:noFill/>
                    </a:lnB>
                    <a:solidFill>
                      <a:schemeClr val="bg1"/>
                    </a:solidFill>
                  </a:tcPr>
                </a:tc>
              </a:tr>
              <a:tr h="555500">
                <a:tc>
                  <a:txBody>
                    <a:bodyPr/>
                    <a:lstStyle/>
                    <a:p>
                      <a:pPr algn="l" fontAlgn="b"/>
                      <a:r>
                        <a:rPr lang="en-US" sz="1800" b="1" i="0" u="none" strike="noStrike">
                          <a:solidFill>
                            <a:srgbClr val="000000"/>
                          </a:solidFill>
                          <a:latin typeface="Calibri"/>
                        </a:rPr>
                        <a:t>500550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Losses - inventory variance -consignment sale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Safety Clothing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500565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Safety Equipment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Sand &amp; Stone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500575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Scraper Rope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Scrapers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500585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Services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500590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Signs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dirty="0">
                          <a:solidFill>
                            <a:srgbClr val="000000"/>
                          </a:solidFill>
                          <a:latin typeface="Calibri"/>
                        </a:rPr>
                        <a:t>500595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Skips &amp; Cages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Finished Goods Inventory Offset</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500605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Smelting &amp; Refining</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Production Order Settlement - Variance</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500615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Other</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500620</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a:solidFill>
                            <a:srgbClr val="000000"/>
                          </a:solidFill>
                          <a:latin typeface="Calibri"/>
                        </a:rPr>
                        <a:t>Steel Sections</a:t>
                      </a:r>
                    </a:p>
                  </a:txBody>
                  <a:tcPr marL="9525" marR="9525" marT="9525" marB="0">
                    <a:lnL>
                      <a:noFill/>
                    </a:lnL>
                    <a:lnR>
                      <a:noFill/>
                    </a:lnR>
                    <a:lnT>
                      <a:noFill/>
                    </a:lnT>
                    <a:lnB>
                      <a:noFill/>
                    </a:lnB>
                    <a:solidFill>
                      <a:schemeClr val="bg1"/>
                    </a:solidFill>
                  </a:tcPr>
                </a:tc>
              </a:tr>
              <a:tr h="282490">
                <a:tc>
                  <a:txBody>
                    <a:bodyPr/>
                    <a:lstStyle/>
                    <a:p>
                      <a:pPr algn="l" fontAlgn="b"/>
                      <a:r>
                        <a:rPr lang="en-US" sz="1800" b="1" i="0" u="none" strike="noStrike">
                          <a:solidFill>
                            <a:srgbClr val="000000"/>
                          </a:solidFill>
                          <a:latin typeface="Calibri"/>
                        </a:rPr>
                        <a:t>500625</a:t>
                      </a:r>
                    </a:p>
                  </a:txBody>
                  <a:tcPr marL="9525" marR="9525" marT="9525" marB="0">
                    <a:lnL>
                      <a:noFill/>
                    </a:lnL>
                    <a:lnR>
                      <a:noFill/>
                    </a:lnR>
                    <a:lnT>
                      <a:noFill/>
                    </a:lnT>
                    <a:lnB>
                      <a:noFill/>
                    </a:lnB>
                    <a:solidFill>
                      <a:schemeClr val="bg1"/>
                    </a:solidFill>
                  </a:tcPr>
                </a:tc>
                <a:tc>
                  <a:txBody>
                    <a:bodyPr/>
                    <a:lstStyle/>
                    <a:p>
                      <a:pPr algn="l" fontAlgn="b"/>
                      <a:r>
                        <a:rPr lang="en-US" sz="1800" b="1" i="0" u="none" strike="noStrike" dirty="0">
                          <a:solidFill>
                            <a:srgbClr val="000000"/>
                          </a:solidFill>
                          <a:latin typeface="Calibri"/>
                        </a:rPr>
                        <a:t>Steel Sheets &amp; Plates</a:t>
                      </a:r>
                    </a:p>
                  </a:txBody>
                  <a:tcPr marL="9525" marR="9525" marT="9525" marB="0">
                    <a:lnL>
                      <a:noFill/>
                    </a:lnL>
                    <a:lnR>
                      <a:noFill/>
                    </a:lnR>
                    <a:lnT>
                      <a:noFill/>
                    </a:lnT>
                    <a:lnB>
                      <a:noFill/>
                    </a:lnB>
                    <a:solidFill>
                      <a:schemeClr val="bg1"/>
                    </a:solidFill>
                  </a:tcPr>
                </a:tc>
              </a:tr>
            </a:tbl>
          </a:graphicData>
        </a:graphic>
      </p:graphicFrame>
      <p:graphicFrame>
        <p:nvGraphicFramePr>
          <p:cNvPr id="13" name="Diagram 12"/>
          <p:cNvGraphicFramePr/>
          <p:nvPr/>
        </p:nvGraphicFramePr>
        <p:xfrm>
          <a:off x="6429388" y="1928802"/>
          <a:ext cx="2286016"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p:cNvCxnSpPr/>
          <p:nvPr/>
        </p:nvCxnSpPr>
        <p:spPr>
          <a:xfrm rot="10800000">
            <a:off x="1714500" y="4214813"/>
            <a:ext cx="4714875" cy="1287462"/>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2000250" y="3929063"/>
            <a:ext cx="4572000" cy="1573212"/>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flipV="1">
            <a:off x="2143125" y="1571625"/>
            <a:ext cx="4357688" cy="3500438"/>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2831307" y="1750218"/>
            <a:ext cx="3848100" cy="3795713"/>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p:sp>
        <p:nvSpPr>
          <p:cNvPr id="49196" name="Title 1"/>
          <p:cNvSpPr txBox="1">
            <a:spLocks/>
          </p:cNvSpPr>
          <p:nvPr/>
        </p:nvSpPr>
        <p:spPr bwMode="auto">
          <a:xfrm>
            <a:off x="357188" y="214313"/>
            <a:ext cx="6429375" cy="785812"/>
          </a:xfrm>
          <a:prstGeom prst="rect">
            <a:avLst/>
          </a:prstGeom>
          <a:noFill/>
          <a:ln w="9525">
            <a:noFill/>
            <a:miter lim="800000"/>
            <a:headEnd/>
            <a:tailEnd/>
          </a:ln>
        </p:spPr>
        <p:txBody>
          <a:bodyPr anchor="ctr"/>
          <a:lstStyle/>
          <a:p>
            <a:r>
              <a:rPr lang="en-US" sz="2400" b="1">
                <a:solidFill>
                  <a:srgbClr val="002060"/>
                </a:solidFill>
                <a:latin typeface="Verdana" pitchFamily="34" charset="0"/>
              </a:rPr>
              <a:t>Mapping between modules</a:t>
            </a:r>
          </a:p>
          <a:p>
            <a:r>
              <a:rPr lang="en-ZA" sz="2400" b="1">
                <a:solidFill>
                  <a:srgbClr val="002060"/>
                </a:solidFill>
                <a:latin typeface="Verdana" pitchFamily="34" charset="0"/>
              </a:rPr>
              <a:t>Badly structured</a:t>
            </a:r>
            <a:endParaRPr lang="en-US" sz="2400" b="1">
              <a:solidFill>
                <a:srgbClr val="002060"/>
              </a:solidFill>
              <a:latin typeface="Verdana" pitchFamily="34" charset="0"/>
            </a:endParaRPr>
          </a:p>
        </p:txBody>
      </p:sp>
      <p:pic>
        <p:nvPicPr>
          <p:cNvPr id="25" name="Picture 24" descr="Tangled Wires iStock_000007154954Small.jpg"/>
          <p:cNvPicPr>
            <a:picLocks noChangeAspect="1"/>
          </p:cNvPicPr>
          <p:nvPr/>
        </p:nvPicPr>
        <p:blipFill>
          <a:blip r:embed="rId8" cstate="print"/>
          <a:srcRect/>
          <a:stretch>
            <a:fillRect/>
          </a:stretch>
        </p:blipFill>
        <p:spPr bwMode="auto">
          <a:xfrm>
            <a:off x="3571875" y="3143250"/>
            <a:ext cx="2538413" cy="1606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7215238" cy="785817"/>
          </a:xfrm>
          <a:prstGeom prst="rect">
            <a:avLst/>
          </a:prstGeom>
        </p:spPr>
        <p:txBody>
          <a:bodyPr vert="horz" lIns="91440" tIns="45720" rIns="91440" bIns="45720" rtlCol="0" anchor="ctr">
            <a:noAutofit/>
          </a:bodyPr>
          <a:lstStyle/>
          <a:p>
            <a:r>
              <a:rPr lang="en-ZA" sz="2400" b="1" dirty="0" smtClean="0">
                <a:solidFill>
                  <a:srgbClr val="002060"/>
                </a:solidFill>
              </a:rPr>
              <a:t>Precision strategic content engineering</a:t>
            </a:r>
          </a:p>
          <a:p>
            <a:r>
              <a:rPr lang="en-ZA" sz="2400" b="1" dirty="0" smtClean="0">
                <a:solidFill>
                  <a:srgbClr val="002060"/>
                </a:solidFill>
              </a:rPr>
              <a:t>IS the missing link</a:t>
            </a:r>
          </a:p>
        </p:txBody>
      </p:sp>
      <p:sp>
        <p:nvSpPr>
          <p:cNvPr id="8" name="TextBox 7"/>
          <p:cNvSpPr txBox="1"/>
          <p:nvPr/>
        </p:nvSpPr>
        <p:spPr>
          <a:xfrm>
            <a:off x="428596" y="1643050"/>
            <a:ext cx="7929618" cy="1477328"/>
          </a:xfrm>
          <a:prstGeom prst="rect">
            <a:avLst/>
          </a:prstGeom>
          <a:noFill/>
        </p:spPr>
        <p:txBody>
          <a:bodyPr wrap="square" rtlCol="0">
            <a:spAutoFit/>
          </a:bodyPr>
          <a:lstStyle/>
          <a:p>
            <a:r>
              <a:rPr lang="en-ZA" dirty="0" smtClean="0">
                <a:solidFill>
                  <a:srgbClr val="002060"/>
                </a:solidFill>
              </a:rPr>
              <a:t>Lack of coding structure and standards</a:t>
            </a:r>
          </a:p>
          <a:p>
            <a:endParaRPr lang="en-ZA" dirty="0" smtClean="0">
              <a:solidFill>
                <a:srgbClr val="002060"/>
              </a:solidFill>
            </a:endParaRPr>
          </a:p>
          <a:p>
            <a:r>
              <a:rPr lang="en-ZA" dirty="0" smtClean="0">
                <a:solidFill>
                  <a:srgbClr val="002060"/>
                </a:solidFill>
              </a:rPr>
              <a:t>versus</a:t>
            </a:r>
          </a:p>
          <a:p>
            <a:endParaRPr lang="en-ZA" dirty="0" smtClean="0">
              <a:solidFill>
                <a:srgbClr val="002060"/>
              </a:solidFill>
            </a:endParaRPr>
          </a:p>
          <a:p>
            <a:r>
              <a:rPr lang="en-ZA" dirty="0" smtClean="0">
                <a:solidFill>
                  <a:srgbClr val="002060"/>
                </a:solidFill>
              </a:rPr>
              <a:t>fundamental first principles precision strategic content engineering</a:t>
            </a:r>
            <a:endParaRPr lang="en-US" dirty="0">
              <a:solidFill>
                <a:srgbClr val="002060"/>
              </a:solidFill>
            </a:endParaRPr>
          </a:p>
        </p:txBody>
      </p:sp>
      <p:pic>
        <p:nvPicPr>
          <p:cNvPr id="6" name="Picture 5" descr="Tangled Wires iStock_000007154954Small.jpg"/>
          <p:cNvPicPr>
            <a:picLocks noChangeAspect="1"/>
          </p:cNvPicPr>
          <p:nvPr/>
        </p:nvPicPr>
        <p:blipFill>
          <a:blip r:embed="rId3" cstate="print"/>
          <a:srcRect/>
          <a:stretch>
            <a:fillRect/>
          </a:stretch>
        </p:blipFill>
        <p:spPr bwMode="auto">
          <a:xfrm>
            <a:off x="0" y="3143248"/>
            <a:ext cx="3714744" cy="2643206"/>
          </a:xfrm>
          <a:prstGeom prst="rect">
            <a:avLst/>
          </a:prstGeom>
          <a:noFill/>
          <a:ln w="9525">
            <a:noFill/>
            <a:miter lim="800000"/>
            <a:headEnd/>
            <a:tailEnd/>
          </a:ln>
        </p:spPr>
      </p:pic>
      <p:pic>
        <p:nvPicPr>
          <p:cNvPr id="7" name="Picture 6" descr="Orderly Cables iStock_000004693523Small.jpg"/>
          <p:cNvPicPr>
            <a:picLocks noChangeAspect="1"/>
          </p:cNvPicPr>
          <p:nvPr/>
        </p:nvPicPr>
        <p:blipFill>
          <a:blip r:embed="rId4" cstate="print"/>
          <a:srcRect/>
          <a:stretch>
            <a:fillRect/>
          </a:stretch>
        </p:blipFill>
        <p:spPr bwMode="auto">
          <a:xfrm>
            <a:off x="5786446" y="3143248"/>
            <a:ext cx="3357554" cy="2638426"/>
          </a:xfrm>
          <a:prstGeom prst="rect">
            <a:avLst/>
          </a:prstGeom>
          <a:noFill/>
          <a:ln w="9525">
            <a:noFill/>
            <a:miter lim="800000"/>
            <a:headEnd/>
            <a:tailEnd/>
          </a:ln>
        </p:spPr>
      </p:pic>
      <p:sp>
        <p:nvSpPr>
          <p:cNvPr id="10" name="TextBox 9"/>
          <p:cNvSpPr txBox="1"/>
          <p:nvPr/>
        </p:nvSpPr>
        <p:spPr>
          <a:xfrm>
            <a:off x="3786182" y="4786322"/>
            <a:ext cx="1928826" cy="369332"/>
          </a:xfrm>
          <a:prstGeom prst="rect">
            <a:avLst/>
          </a:prstGeom>
          <a:noFill/>
        </p:spPr>
        <p:txBody>
          <a:bodyPr wrap="square" rtlCol="0">
            <a:spAutoFit/>
          </a:bodyPr>
          <a:lstStyle/>
          <a:p>
            <a:r>
              <a:rPr lang="en-ZA" b="1" dirty="0" smtClean="0">
                <a:solidFill>
                  <a:srgbClr val="002060"/>
                </a:solidFill>
              </a:rPr>
              <a:t>Instead of -&gt;</a:t>
            </a:r>
            <a:endParaRPr lang="en-US" b="1" dirty="0">
              <a:solidFill>
                <a:srgbClr val="002060"/>
              </a:solidFill>
            </a:endParaRPr>
          </a:p>
        </p:txBody>
      </p:sp>
      <p:sp>
        <p:nvSpPr>
          <p:cNvPr id="9" name="TextBox 8"/>
          <p:cNvSpPr txBox="1"/>
          <p:nvPr/>
        </p:nvSpPr>
        <p:spPr>
          <a:xfrm>
            <a:off x="0" y="5857892"/>
            <a:ext cx="3143240" cy="369332"/>
          </a:xfrm>
          <a:prstGeom prst="rect">
            <a:avLst/>
          </a:prstGeom>
          <a:noFill/>
        </p:spPr>
        <p:txBody>
          <a:bodyPr wrap="square" rtlCol="0">
            <a:spAutoFit/>
          </a:bodyPr>
          <a:lstStyle/>
          <a:p>
            <a:r>
              <a:rPr lang="en-ZA" dirty="0" smtClean="0"/>
              <a:t>Current</a:t>
            </a:r>
            <a:endParaRPr lang="en-US" dirty="0"/>
          </a:p>
        </p:txBody>
      </p:sp>
      <p:sp>
        <p:nvSpPr>
          <p:cNvPr id="11" name="TextBox 10"/>
          <p:cNvSpPr txBox="1"/>
          <p:nvPr/>
        </p:nvSpPr>
        <p:spPr>
          <a:xfrm>
            <a:off x="6000760" y="5786454"/>
            <a:ext cx="3143240" cy="369332"/>
          </a:xfrm>
          <a:prstGeom prst="rect">
            <a:avLst/>
          </a:prstGeom>
          <a:noFill/>
        </p:spPr>
        <p:txBody>
          <a:bodyPr wrap="square" rtlCol="0">
            <a:spAutoFit/>
          </a:bodyPr>
          <a:lstStyle/>
          <a:p>
            <a:pPr algn="r"/>
            <a:r>
              <a:rPr lang="en-ZA" dirty="0" smtClean="0"/>
              <a:t>Objective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par>
                          <p:cTn id="25" fill="hold">
                            <p:stCondLst>
                              <p:cond delay="6000"/>
                            </p:stCondLst>
                            <p:childTnLst>
                              <p:par>
                                <p:cTn id="26" presetID="10" presetClass="entr" presetSubtype="0" fill="hold" grpId="0" nodeType="after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2000"/>
                                        <p:tgtEl>
                                          <p:spTgt spid="8">
                                            <p:txEl>
                                              <p:pRg st="2" end="2"/>
                                            </p:txEl>
                                          </p:spTgt>
                                        </p:tgtEl>
                                      </p:cBhvr>
                                    </p:animEffect>
                                  </p:childTnLst>
                                </p:cTn>
                              </p:par>
                            </p:childTnLst>
                          </p:cTn>
                        </p:par>
                        <p:par>
                          <p:cTn id="29" fill="hold">
                            <p:stCondLst>
                              <p:cond delay="8000"/>
                            </p:stCondLst>
                            <p:childTnLst>
                              <p:par>
                                <p:cTn id="30" presetID="10" presetClass="entr" presetSubtype="0" fill="hold" grpId="0" nodeType="after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2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0" grpId="0"/>
      <p:bldP spid="9"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Business Intelligence</a:t>
            </a:r>
          </a:p>
          <a:p>
            <a:r>
              <a:rPr lang="en-ZA" sz="2400" b="1" dirty="0" smtClean="0">
                <a:solidFill>
                  <a:srgbClr val="002060"/>
                </a:solidFill>
              </a:rPr>
              <a:t>the ideal</a:t>
            </a:r>
          </a:p>
        </p:txBody>
      </p:sp>
      <p:sp>
        <p:nvSpPr>
          <p:cNvPr id="9" name="TextBox 8"/>
          <p:cNvSpPr txBox="1"/>
          <p:nvPr/>
        </p:nvSpPr>
        <p:spPr>
          <a:xfrm>
            <a:off x="928662" y="4714884"/>
            <a:ext cx="7215238" cy="646331"/>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taxonomy</a:t>
            </a:r>
          </a:p>
          <a:p>
            <a:pPr algn="ctr"/>
            <a:r>
              <a:rPr lang="en-ZA" b="1" dirty="0" smtClean="0">
                <a:solidFill>
                  <a:schemeClr val="bg1"/>
                </a:solidFill>
              </a:rPr>
              <a:t>The foundation of decision support</a:t>
            </a:r>
            <a:endParaRPr lang="en-US" b="1" dirty="0">
              <a:solidFill>
                <a:schemeClr val="bg1"/>
              </a:solidFill>
            </a:endParaRPr>
          </a:p>
        </p:txBody>
      </p:sp>
      <p:sp>
        <p:nvSpPr>
          <p:cNvPr id="18" name="TextBox 17"/>
          <p:cNvSpPr txBox="1"/>
          <p:nvPr/>
        </p:nvSpPr>
        <p:spPr>
          <a:xfrm>
            <a:off x="928662" y="3714752"/>
            <a:ext cx="7215238" cy="646331"/>
          </a:xfrm>
          <a:prstGeom prst="rect">
            <a:avLst/>
          </a:prstGeom>
          <a:solidFill>
            <a:schemeClr val="accent1"/>
          </a:solidFill>
        </p:spPr>
        <p:txBody>
          <a:bodyPr wrap="square" rtlCol="0">
            <a:spAutoFit/>
          </a:bodyPr>
          <a:lstStyle/>
          <a:p>
            <a:pPr algn="ctr"/>
            <a:r>
              <a:rPr lang="en-ZA" b="1" dirty="0" err="1" smtClean="0">
                <a:solidFill>
                  <a:schemeClr val="bg1"/>
                </a:solidFill>
              </a:rPr>
              <a:t>ERP</a:t>
            </a:r>
            <a:endParaRPr lang="en-ZA" b="1" dirty="0" smtClean="0">
              <a:solidFill>
                <a:schemeClr val="bg1"/>
              </a:solidFill>
            </a:endParaRPr>
          </a:p>
          <a:p>
            <a:pPr algn="ctr"/>
            <a:endParaRPr lang="en-US" b="1" dirty="0">
              <a:solidFill>
                <a:schemeClr val="bg1"/>
              </a:solidFill>
            </a:endParaRPr>
          </a:p>
        </p:txBody>
      </p:sp>
      <p:sp>
        <p:nvSpPr>
          <p:cNvPr id="20" name="TextBox 19"/>
          <p:cNvSpPr txBox="1"/>
          <p:nvPr/>
        </p:nvSpPr>
        <p:spPr>
          <a:xfrm>
            <a:off x="928662" y="1571612"/>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Business intelligence solutions</a:t>
            </a:r>
          </a:p>
          <a:p>
            <a:pPr algn="ctr"/>
            <a:endParaRPr lang="en-US" b="1" dirty="0">
              <a:solidFill>
                <a:schemeClr val="bg1"/>
              </a:solidFill>
            </a:endParaRPr>
          </a:p>
        </p:txBody>
      </p:sp>
      <p:sp>
        <p:nvSpPr>
          <p:cNvPr id="21" name="TextBox 20"/>
          <p:cNvSpPr txBox="1"/>
          <p:nvPr/>
        </p:nvSpPr>
        <p:spPr>
          <a:xfrm>
            <a:off x="928662" y="5715016"/>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The business</a:t>
            </a:r>
          </a:p>
          <a:p>
            <a:pPr algn="ctr"/>
            <a:endParaRPr lang="en-US" b="1" dirty="0">
              <a:solidFill>
                <a:schemeClr val="bg1"/>
              </a:solidFill>
            </a:endParaRPr>
          </a:p>
        </p:txBody>
      </p:sp>
      <p:grpSp>
        <p:nvGrpSpPr>
          <p:cNvPr id="2" name="Group 262"/>
          <p:cNvGrpSpPr/>
          <p:nvPr/>
        </p:nvGrpSpPr>
        <p:grpSpPr>
          <a:xfrm>
            <a:off x="1025500" y="5357826"/>
            <a:ext cx="7002512" cy="357984"/>
            <a:chOff x="1025500" y="5357826"/>
            <a:chExt cx="7002512" cy="357984"/>
          </a:xfrm>
        </p:grpSpPr>
        <p:cxnSp>
          <p:nvCxnSpPr>
            <p:cNvPr id="22" name="Straight Arrow Connector 21"/>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1" idx="0"/>
              <a:endCxn id="9" idx="2"/>
            </p:cNvCxnSpPr>
            <p:nvPr/>
          </p:nvCxnSpPr>
          <p:spPr>
            <a:xfrm rot="5400000" flipH="1" flipV="1">
              <a:off x="4359381" y="5538116"/>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4" name="Group 27"/>
            <p:cNvGrpSpPr/>
            <p:nvPr/>
          </p:nvGrpSpPr>
          <p:grpSpPr>
            <a:xfrm>
              <a:off x="5286380" y="5361215"/>
              <a:ext cx="455616" cy="353801"/>
              <a:chOff x="4687888" y="5357826"/>
              <a:chExt cx="455616" cy="353801"/>
            </a:xfrm>
          </p:grpSpPr>
          <p:cxnSp>
            <p:nvCxnSpPr>
              <p:cNvPr id="30" name="Straight Arrow Connector 2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5" name="Group 33"/>
            <p:cNvGrpSpPr/>
            <p:nvPr/>
          </p:nvGrpSpPr>
          <p:grpSpPr>
            <a:xfrm>
              <a:off x="5902334" y="5361215"/>
              <a:ext cx="455616" cy="353801"/>
              <a:chOff x="4687888" y="5357826"/>
              <a:chExt cx="455616" cy="353801"/>
            </a:xfrm>
          </p:grpSpPr>
          <p:cxnSp>
            <p:nvCxnSpPr>
              <p:cNvPr id="35" name="Straight Arrow Connector 3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6" name="Group 38"/>
            <p:cNvGrpSpPr/>
            <p:nvPr/>
          </p:nvGrpSpPr>
          <p:grpSpPr>
            <a:xfrm>
              <a:off x="6500826" y="5357826"/>
              <a:ext cx="455616" cy="353801"/>
              <a:chOff x="4687888" y="5357826"/>
              <a:chExt cx="455616" cy="353801"/>
            </a:xfrm>
          </p:grpSpPr>
          <p:cxnSp>
            <p:nvCxnSpPr>
              <p:cNvPr id="40" name="Straight Arrow Connector 3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7" name="Group 43"/>
            <p:cNvGrpSpPr/>
            <p:nvPr/>
          </p:nvGrpSpPr>
          <p:grpSpPr>
            <a:xfrm>
              <a:off x="7116780" y="5357826"/>
              <a:ext cx="455616" cy="353801"/>
              <a:chOff x="4687888" y="5357826"/>
              <a:chExt cx="455616" cy="353801"/>
            </a:xfrm>
          </p:grpSpPr>
          <p:cxnSp>
            <p:nvCxnSpPr>
              <p:cNvPr id="45" name="Straight Arrow Connector 4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8" name="Group 48"/>
            <p:cNvGrpSpPr/>
            <p:nvPr/>
          </p:nvGrpSpPr>
          <p:grpSpPr>
            <a:xfrm>
              <a:off x="3902070" y="5357826"/>
              <a:ext cx="455616" cy="353801"/>
              <a:chOff x="4687888" y="5357826"/>
              <a:chExt cx="455616" cy="353801"/>
            </a:xfrm>
          </p:grpSpPr>
          <p:cxnSp>
            <p:nvCxnSpPr>
              <p:cNvPr id="50" name="Straight Arrow Connector 4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 name="Group 53"/>
            <p:cNvGrpSpPr/>
            <p:nvPr/>
          </p:nvGrpSpPr>
          <p:grpSpPr>
            <a:xfrm>
              <a:off x="3286116" y="5357826"/>
              <a:ext cx="455616" cy="353801"/>
              <a:chOff x="4687888" y="5357826"/>
              <a:chExt cx="455616" cy="353801"/>
            </a:xfrm>
          </p:grpSpPr>
          <p:cxnSp>
            <p:nvCxnSpPr>
              <p:cNvPr id="55" name="Straight Arrow Connector 5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1" name="Group 58"/>
            <p:cNvGrpSpPr/>
            <p:nvPr/>
          </p:nvGrpSpPr>
          <p:grpSpPr>
            <a:xfrm>
              <a:off x="2687624" y="5357826"/>
              <a:ext cx="455616" cy="353801"/>
              <a:chOff x="4687888" y="5357826"/>
              <a:chExt cx="455616" cy="353801"/>
            </a:xfrm>
          </p:grpSpPr>
          <p:cxnSp>
            <p:nvCxnSpPr>
              <p:cNvPr id="60" name="Straight Arrow Connector 5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2" name="Group 63"/>
            <p:cNvGrpSpPr/>
            <p:nvPr/>
          </p:nvGrpSpPr>
          <p:grpSpPr>
            <a:xfrm>
              <a:off x="2044682" y="5357826"/>
              <a:ext cx="455616" cy="353801"/>
              <a:chOff x="4687888" y="5357826"/>
              <a:chExt cx="455616" cy="353801"/>
            </a:xfrm>
          </p:grpSpPr>
          <p:cxnSp>
            <p:nvCxnSpPr>
              <p:cNvPr id="65" name="Straight Arrow Connector 64"/>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 name="Group 68"/>
            <p:cNvGrpSpPr/>
            <p:nvPr/>
          </p:nvGrpSpPr>
          <p:grpSpPr>
            <a:xfrm>
              <a:off x="1428728" y="5357826"/>
              <a:ext cx="455616" cy="353801"/>
              <a:chOff x="4687888" y="5357826"/>
              <a:chExt cx="455616" cy="353801"/>
            </a:xfrm>
          </p:grpSpPr>
          <p:cxnSp>
            <p:nvCxnSpPr>
              <p:cNvPr id="70" name="Straight Arrow Connector 6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4" name="Group 73"/>
            <p:cNvGrpSpPr/>
            <p:nvPr/>
          </p:nvGrpSpPr>
          <p:grpSpPr>
            <a:xfrm>
              <a:off x="1025500" y="5357826"/>
              <a:ext cx="287340" cy="353801"/>
              <a:chOff x="4856164" y="5357826"/>
              <a:chExt cx="287340" cy="353801"/>
            </a:xfrm>
          </p:grpSpPr>
          <p:cxnSp>
            <p:nvCxnSpPr>
              <p:cNvPr id="76" name="Straight Arrow Connector 75"/>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5" name="Group 78"/>
            <p:cNvGrpSpPr/>
            <p:nvPr/>
          </p:nvGrpSpPr>
          <p:grpSpPr>
            <a:xfrm>
              <a:off x="7715272" y="5357826"/>
              <a:ext cx="312740" cy="353801"/>
              <a:chOff x="4687888" y="5357826"/>
              <a:chExt cx="312740" cy="353801"/>
            </a:xfrm>
          </p:grpSpPr>
          <p:cxnSp>
            <p:nvCxnSpPr>
              <p:cNvPr id="80" name="Straight Arrow Connector 79"/>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grpSp>
        <p:nvGrpSpPr>
          <p:cNvPr id="19" name="Group 260"/>
          <p:cNvGrpSpPr/>
          <p:nvPr/>
        </p:nvGrpSpPr>
        <p:grpSpPr>
          <a:xfrm>
            <a:off x="1025500" y="4354305"/>
            <a:ext cx="7002512" cy="357984"/>
            <a:chOff x="1025500" y="4354305"/>
            <a:chExt cx="7002512" cy="357984"/>
          </a:xfrm>
        </p:grpSpPr>
        <p:cxnSp>
          <p:nvCxnSpPr>
            <p:cNvPr id="140" name="Straight Arrow Connector 139"/>
            <p:cNvCxnSpPr/>
            <p:nvPr/>
          </p:nvCxnSpPr>
          <p:spPr>
            <a:xfrm rot="5400000" flipH="1" flipV="1">
              <a:off x="4359381" y="4534595"/>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26" name="Group 140"/>
            <p:cNvGrpSpPr/>
            <p:nvPr/>
          </p:nvGrpSpPr>
          <p:grpSpPr>
            <a:xfrm>
              <a:off x="4687888" y="4354305"/>
              <a:ext cx="455616" cy="353801"/>
              <a:chOff x="4687888" y="5357826"/>
              <a:chExt cx="455616" cy="353801"/>
            </a:xfrm>
          </p:grpSpPr>
          <p:cxnSp>
            <p:nvCxnSpPr>
              <p:cNvPr id="143" name="Straight Arrow Connector 14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7" name="Group 146"/>
            <p:cNvGrpSpPr/>
            <p:nvPr/>
          </p:nvGrpSpPr>
          <p:grpSpPr>
            <a:xfrm>
              <a:off x="5286380" y="4357694"/>
              <a:ext cx="455616" cy="353801"/>
              <a:chOff x="4687888" y="5357826"/>
              <a:chExt cx="455616" cy="353801"/>
            </a:xfrm>
          </p:grpSpPr>
          <p:cxnSp>
            <p:nvCxnSpPr>
              <p:cNvPr id="148" name="Straight Arrow Connector 14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8" name="Group 151"/>
            <p:cNvGrpSpPr/>
            <p:nvPr/>
          </p:nvGrpSpPr>
          <p:grpSpPr>
            <a:xfrm>
              <a:off x="5902334" y="4357694"/>
              <a:ext cx="455616" cy="353801"/>
              <a:chOff x="4687888" y="5357826"/>
              <a:chExt cx="455616" cy="353801"/>
            </a:xfrm>
          </p:grpSpPr>
          <p:cxnSp>
            <p:nvCxnSpPr>
              <p:cNvPr id="153" name="Straight Arrow Connector 15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9" name="Group 156"/>
            <p:cNvGrpSpPr/>
            <p:nvPr/>
          </p:nvGrpSpPr>
          <p:grpSpPr>
            <a:xfrm>
              <a:off x="6500826" y="4354305"/>
              <a:ext cx="455616" cy="353801"/>
              <a:chOff x="4687888" y="5357826"/>
              <a:chExt cx="455616" cy="353801"/>
            </a:xfrm>
          </p:grpSpPr>
          <p:cxnSp>
            <p:nvCxnSpPr>
              <p:cNvPr id="158" name="Straight Arrow Connector 15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27" name="Group 161"/>
            <p:cNvGrpSpPr/>
            <p:nvPr/>
          </p:nvGrpSpPr>
          <p:grpSpPr>
            <a:xfrm>
              <a:off x="7116780" y="4354305"/>
              <a:ext cx="455616" cy="353801"/>
              <a:chOff x="4687888" y="5357826"/>
              <a:chExt cx="455616" cy="353801"/>
            </a:xfrm>
          </p:grpSpPr>
          <p:cxnSp>
            <p:nvCxnSpPr>
              <p:cNvPr id="163" name="Straight Arrow Connector 16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32" name="Group 166"/>
            <p:cNvGrpSpPr/>
            <p:nvPr/>
          </p:nvGrpSpPr>
          <p:grpSpPr>
            <a:xfrm>
              <a:off x="3902070" y="4354305"/>
              <a:ext cx="455616" cy="353801"/>
              <a:chOff x="4687888" y="5357826"/>
              <a:chExt cx="455616" cy="353801"/>
            </a:xfrm>
          </p:grpSpPr>
          <p:cxnSp>
            <p:nvCxnSpPr>
              <p:cNvPr id="168" name="Straight Arrow Connector 16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37" name="Group 171"/>
            <p:cNvGrpSpPr/>
            <p:nvPr/>
          </p:nvGrpSpPr>
          <p:grpSpPr>
            <a:xfrm>
              <a:off x="3286116" y="4354305"/>
              <a:ext cx="455616" cy="353801"/>
              <a:chOff x="4687888" y="5357826"/>
              <a:chExt cx="455616" cy="353801"/>
            </a:xfrm>
          </p:grpSpPr>
          <p:cxnSp>
            <p:nvCxnSpPr>
              <p:cNvPr id="173" name="Straight Arrow Connector 17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42" name="Group 176"/>
            <p:cNvGrpSpPr/>
            <p:nvPr/>
          </p:nvGrpSpPr>
          <p:grpSpPr>
            <a:xfrm>
              <a:off x="2687624" y="4354305"/>
              <a:ext cx="455616" cy="353801"/>
              <a:chOff x="4687888" y="5357826"/>
              <a:chExt cx="455616" cy="353801"/>
            </a:xfrm>
          </p:grpSpPr>
          <p:cxnSp>
            <p:nvCxnSpPr>
              <p:cNvPr id="178" name="Straight Arrow Connector 17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47" name="Group 181"/>
            <p:cNvGrpSpPr/>
            <p:nvPr/>
          </p:nvGrpSpPr>
          <p:grpSpPr>
            <a:xfrm>
              <a:off x="2044682" y="4354305"/>
              <a:ext cx="455616" cy="353801"/>
              <a:chOff x="4687888" y="5357826"/>
              <a:chExt cx="455616" cy="353801"/>
            </a:xfrm>
          </p:grpSpPr>
          <p:cxnSp>
            <p:nvCxnSpPr>
              <p:cNvPr id="183" name="Straight Arrow Connector 18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52" name="Group 186"/>
            <p:cNvGrpSpPr/>
            <p:nvPr/>
          </p:nvGrpSpPr>
          <p:grpSpPr>
            <a:xfrm>
              <a:off x="1428728" y="4354305"/>
              <a:ext cx="455616" cy="353801"/>
              <a:chOff x="4687888" y="5357826"/>
              <a:chExt cx="455616" cy="353801"/>
            </a:xfrm>
          </p:grpSpPr>
          <p:cxnSp>
            <p:nvCxnSpPr>
              <p:cNvPr id="188" name="Straight Arrow Connector 18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56" name="Group 191"/>
            <p:cNvGrpSpPr/>
            <p:nvPr/>
          </p:nvGrpSpPr>
          <p:grpSpPr>
            <a:xfrm>
              <a:off x="1025500" y="4354305"/>
              <a:ext cx="287340" cy="353801"/>
              <a:chOff x="4856164" y="5357826"/>
              <a:chExt cx="287340" cy="353801"/>
            </a:xfrm>
          </p:grpSpPr>
          <p:cxnSp>
            <p:nvCxnSpPr>
              <p:cNvPr id="193" name="Straight Arrow Connector 19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0" name="Group 195"/>
            <p:cNvGrpSpPr/>
            <p:nvPr/>
          </p:nvGrpSpPr>
          <p:grpSpPr>
            <a:xfrm>
              <a:off x="7715272" y="4354305"/>
              <a:ext cx="312740" cy="353801"/>
              <a:chOff x="4687888" y="5357826"/>
              <a:chExt cx="312740" cy="353801"/>
            </a:xfrm>
          </p:grpSpPr>
          <p:cxnSp>
            <p:nvCxnSpPr>
              <p:cNvPr id="197" name="Straight Arrow Connector 196"/>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grpSp>
        <p:nvGrpSpPr>
          <p:cNvPr id="261" name="Group 259"/>
          <p:cNvGrpSpPr/>
          <p:nvPr/>
        </p:nvGrpSpPr>
        <p:grpSpPr>
          <a:xfrm>
            <a:off x="1062013" y="2210370"/>
            <a:ext cx="7002512" cy="1504382"/>
            <a:chOff x="1062013" y="2210370"/>
            <a:chExt cx="7002512" cy="357984"/>
          </a:xfrm>
        </p:grpSpPr>
        <p:cxnSp>
          <p:nvCxnSpPr>
            <p:cNvPr id="200" name="Straight Arrow Connector 199"/>
            <p:cNvCxnSpPr/>
            <p:nvPr/>
          </p:nvCxnSpPr>
          <p:spPr>
            <a:xfrm rot="5400000" flipH="1" flipV="1">
              <a:off x="4395894" y="2390660"/>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262" name="Group 200"/>
            <p:cNvGrpSpPr/>
            <p:nvPr/>
          </p:nvGrpSpPr>
          <p:grpSpPr>
            <a:xfrm>
              <a:off x="4724401" y="2210370"/>
              <a:ext cx="455616" cy="353801"/>
              <a:chOff x="4687888" y="5357826"/>
              <a:chExt cx="455616" cy="353801"/>
            </a:xfrm>
          </p:grpSpPr>
          <p:cxnSp>
            <p:nvCxnSpPr>
              <p:cNvPr id="203" name="Straight Arrow Connector 20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3" name="Group 206"/>
            <p:cNvGrpSpPr/>
            <p:nvPr/>
          </p:nvGrpSpPr>
          <p:grpSpPr>
            <a:xfrm>
              <a:off x="5322893" y="2213759"/>
              <a:ext cx="455616" cy="353801"/>
              <a:chOff x="4687888" y="5357826"/>
              <a:chExt cx="455616" cy="353801"/>
            </a:xfrm>
          </p:grpSpPr>
          <p:cxnSp>
            <p:nvCxnSpPr>
              <p:cNvPr id="208" name="Straight Arrow Connector 20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4" name="Group 211"/>
            <p:cNvGrpSpPr/>
            <p:nvPr/>
          </p:nvGrpSpPr>
          <p:grpSpPr>
            <a:xfrm>
              <a:off x="5938847" y="2213759"/>
              <a:ext cx="455616" cy="353801"/>
              <a:chOff x="4687888" y="5357826"/>
              <a:chExt cx="455616" cy="353801"/>
            </a:xfrm>
          </p:grpSpPr>
          <p:cxnSp>
            <p:nvCxnSpPr>
              <p:cNvPr id="213" name="Straight Arrow Connector 21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5" name="Group 216"/>
            <p:cNvGrpSpPr/>
            <p:nvPr/>
          </p:nvGrpSpPr>
          <p:grpSpPr>
            <a:xfrm>
              <a:off x="6537339" y="2210370"/>
              <a:ext cx="455616" cy="353801"/>
              <a:chOff x="4687888" y="5357826"/>
              <a:chExt cx="455616" cy="353801"/>
            </a:xfrm>
          </p:grpSpPr>
          <p:cxnSp>
            <p:nvCxnSpPr>
              <p:cNvPr id="218" name="Straight Arrow Connector 21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6" name="Group 221"/>
            <p:cNvGrpSpPr/>
            <p:nvPr/>
          </p:nvGrpSpPr>
          <p:grpSpPr>
            <a:xfrm>
              <a:off x="7153293" y="2210370"/>
              <a:ext cx="455616" cy="353801"/>
              <a:chOff x="4687888" y="5357826"/>
              <a:chExt cx="455616" cy="353801"/>
            </a:xfrm>
          </p:grpSpPr>
          <p:cxnSp>
            <p:nvCxnSpPr>
              <p:cNvPr id="223" name="Straight Arrow Connector 22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7" name="Group 226"/>
            <p:cNvGrpSpPr/>
            <p:nvPr/>
          </p:nvGrpSpPr>
          <p:grpSpPr>
            <a:xfrm>
              <a:off x="3938583" y="2210370"/>
              <a:ext cx="455616" cy="353801"/>
              <a:chOff x="4687888" y="5357826"/>
              <a:chExt cx="455616" cy="353801"/>
            </a:xfrm>
          </p:grpSpPr>
          <p:cxnSp>
            <p:nvCxnSpPr>
              <p:cNvPr id="228" name="Straight Arrow Connector 22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8" name="Group 231"/>
            <p:cNvGrpSpPr/>
            <p:nvPr/>
          </p:nvGrpSpPr>
          <p:grpSpPr>
            <a:xfrm>
              <a:off x="3322629" y="2210370"/>
              <a:ext cx="455616" cy="353801"/>
              <a:chOff x="4687888" y="5357826"/>
              <a:chExt cx="455616" cy="353801"/>
            </a:xfrm>
          </p:grpSpPr>
          <p:cxnSp>
            <p:nvCxnSpPr>
              <p:cNvPr id="233" name="Straight Arrow Connector 23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9" name="Group 236"/>
            <p:cNvGrpSpPr/>
            <p:nvPr/>
          </p:nvGrpSpPr>
          <p:grpSpPr>
            <a:xfrm>
              <a:off x="2724137" y="2210370"/>
              <a:ext cx="455616" cy="353801"/>
              <a:chOff x="4687888" y="5357826"/>
              <a:chExt cx="455616" cy="353801"/>
            </a:xfrm>
          </p:grpSpPr>
          <p:cxnSp>
            <p:nvCxnSpPr>
              <p:cNvPr id="238" name="Straight Arrow Connector 23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70" name="Group 241"/>
            <p:cNvGrpSpPr/>
            <p:nvPr/>
          </p:nvGrpSpPr>
          <p:grpSpPr>
            <a:xfrm>
              <a:off x="2081195" y="2210370"/>
              <a:ext cx="455616" cy="353801"/>
              <a:chOff x="4687888" y="5357826"/>
              <a:chExt cx="455616" cy="353801"/>
            </a:xfrm>
          </p:grpSpPr>
          <p:cxnSp>
            <p:nvCxnSpPr>
              <p:cNvPr id="243" name="Straight Arrow Connector 24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71" name="Group 246"/>
            <p:cNvGrpSpPr/>
            <p:nvPr/>
          </p:nvGrpSpPr>
          <p:grpSpPr>
            <a:xfrm>
              <a:off x="1465241" y="2210370"/>
              <a:ext cx="455616" cy="353801"/>
              <a:chOff x="4687888" y="5357826"/>
              <a:chExt cx="455616" cy="353801"/>
            </a:xfrm>
          </p:grpSpPr>
          <p:cxnSp>
            <p:nvCxnSpPr>
              <p:cNvPr id="248" name="Straight Arrow Connector 24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72" name="Group 251"/>
            <p:cNvGrpSpPr/>
            <p:nvPr/>
          </p:nvGrpSpPr>
          <p:grpSpPr>
            <a:xfrm>
              <a:off x="1062013" y="2210370"/>
              <a:ext cx="287340" cy="353801"/>
              <a:chOff x="4856164" y="5357826"/>
              <a:chExt cx="287340" cy="353801"/>
            </a:xfrm>
          </p:grpSpPr>
          <p:cxnSp>
            <p:nvCxnSpPr>
              <p:cNvPr id="253" name="Straight Arrow Connector 25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73" name="Group 255"/>
            <p:cNvGrpSpPr/>
            <p:nvPr/>
          </p:nvGrpSpPr>
          <p:grpSpPr>
            <a:xfrm>
              <a:off x="7751785" y="2210370"/>
              <a:ext cx="312740" cy="353801"/>
              <a:chOff x="4687888" y="5357826"/>
              <a:chExt cx="312740" cy="353801"/>
            </a:xfrm>
          </p:grpSpPr>
          <p:cxnSp>
            <p:nvCxnSpPr>
              <p:cNvPr id="257" name="Straight Arrow Connector 256"/>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pic>
        <p:nvPicPr>
          <p:cNvPr id="187" name="Picture 2"/>
          <p:cNvPicPr>
            <a:picLocks noChangeAspect="1" noChangeArrowheads="1"/>
          </p:cNvPicPr>
          <p:nvPr/>
        </p:nvPicPr>
        <p:blipFill>
          <a:blip r:embed="rId3" cstate="print"/>
          <a:srcRect/>
          <a:stretch>
            <a:fillRect/>
          </a:stretch>
        </p:blipFill>
        <p:spPr bwMode="auto">
          <a:xfrm>
            <a:off x="4286249" y="1"/>
            <a:ext cx="2143139" cy="1357297"/>
          </a:xfrm>
          <a:prstGeom prst="rect">
            <a:avLst/>
          </a:prstGeom>
          <a:noFill/>
          <a:ln w="9525">
            <a:noFill/>
            <a:miter lim="800000"/>
            <a:headEnd/>
            <a:tailEnd/>
          </a:ln>
        </p:spPr>
      </p:pic>
      <p:sp>
        <p:nvSpPr>
          <p:cNvPr id="192" name="Up Arrow 191"/>
          <p:cNvSpPr/>
          <p:nvPr/>
        </p:nvSpPr>
        <p:spPr>
          <a:xfrm>
            <a:off x="4929190" y="1214422"/>
            <a:ext cx="928694" cy="42862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p:cNvSpPr txBox="1"/>
          <p:nvPr/>
        </p:nvSpPr>
        <p:spPr>
          <a:xfrm>
            <a:off x="2000232" y="642918"/>
            <a:ext cx="2000264" cy="646331"/>
          </a:xfrm>
          <a:prstGeom prst="rect">
            <a:avLst/>
          </a:prstGeom>
          <a:noFill/>
        </p:spPr>
        <p:txBody>
          <a:bodyPr wrap="square" rtlCol="0">
            <a:spAutoFit/>
          </a:bodyPr>
          <a:lstStyle/>
          <a:p>
            <a:pPr algn="ctr"/>
            <a:r>
              <a:rPr lang="en-ZA" b="1" dirty="0" smtClean="0">
                <a:solidFill>
                  <a:srgbClr val="FF0000"/>
                </a:solidFill>
              </a:rPr>
              <a:t>Better DECISIONS</a:t>
            </a:r>
            <a:endParaRPr lang="en-US" b="1" dirty="0">
              <a:solidFill>
                <a:srgbClr val="FF0000"/>
              </a:solidFill>
            </a:endParaRPr>
          </a:p>
        </p:txBody>
      </p:sp>
      <p:sp>
        <p:nvSpPr>
          <p:cNvPr id="201" name="Up Arrow 200"/>
          <p:cNvSpPr/>
          <p:nvPr/>
        </p:nvSpPr>
        <p:spPr>
          <a:xfrm rot="16200000">
            <a:off x="3679025" y="750075"/>
            <a:ext cx="928694" cy="42862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61"/>
                                        </p:tgtEl>
                                        <p:attrNameLst>
                                          <p:attrName>style.visibility</p:attrName>
                                        </p:attrNameLst>
                                      </p:cBhvr>
                                      <p:to>
                                        <p:strVal val="visible"/>
                                      </p:to>
                                    </p:set>
                                    <p:animEffect transition="in" filter="fade">
                                      <p:cBhvr>
                                        <p:cTn id="27" dur="1000"/>
                                        <p:tgtEl>
                                          <p:spTgt spid="261"/>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87"/>
                                        </p:tgtEl>
                                        <p:attrNameLst>
                                          <p:attrName>style.visibility</p:attrName>
                                        </p:attrNameLst>
                                      </p:cBhvr>
                                      <p:to>
                                        <p:strVal val="visible"/>
                                      </p:to>
                                    </p:set>
                                    <p:animEffect transition="in" filter="fade">
                                      <p:cBhvr>
                                        <p:cTn id="31" dur="1000"/>
                                        <p:tgtEl>
                                          <p:spTgt spid="187"/>
                                        </p:tgtEl>
                                      </p:cBhvr>
                                    </p:animEffect>
                                  </p:childTnLst>
                                </p:cTn>
                              </p:par>
                            </p:childTnLst>
                          </p:cTn>
                        </p:par>
                        <p:par>
                          <p:cTn id="32" fill="hold">
                            <p:stCondLst>
                              <p:cond delay="8000"/>
                            </p:stCondLst>
                            <p:childTnLst>
                              <p:par>
                                <p:cTn id="33" presetID="10" presetClass="entr" presetSubtype="0" fill="hold" grpId="0" nodeType="afterEffect">
                                  <p:stCondLst>
                                    <p:cond delay="0"/>
                                  </p:stCondLst>
                                  <p:childTnLst>
                                    <p:set>
                                      <p:cBhvr>
                                        <p:cTn id="34" dur="1" fill="hold">
                                          <p:stCondLst>
                                            <p:cond delay="0"/>
                                          </p:stCondLst>
                                        </p:cTn>
                                        <p:tgtEl>
                                          <p:spTgt spid="192"/>
                                        </p:tgtEl>
                                        <p:attrNameLst>
                                          <p:attrName>style.visibility</p:attrName>
                                        </p:attrNameLst>
                                      </p:cBhvr>
                                      <p:to>
                                        <p:strVal val="visible"/>
                                      </p:to>
                                    </p:set>
                                    <p:animEffect transition="in" filter="fade">
                                      <p:cBhvr>
                                        <p:cTn id="35" dur="1000"/>
                                        <p:tgtEl>
                                          <p:spTgt spid="192"/>
                                        </p:tgtEl>
                                      </p:cBhvr>
                                    </p:animEffect>
                                  </p:childTnLst>
                                </p:cTn>
                              </p:par>
                            </p:childTnLst>
                          </p:cTn>
                        </p:par>
                        <p:par>
                          <p:cTn id="36" fill="hold">
                            <p:stCondLst>
                              <p:cond delay="9000"/>
                            </p:stCondLst>
                            <p:childTnLst>
                              <p:par>
                                <p:cTn id="37" presetID="10" presetClass="entr" presetSubtype="0" fill="hold" grpId="0" nodeType="after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fade">
                                      <p:cBhvr>
                                        <p:cTn id="39" dur="1000"/>
                                        <p:tgtEl>
                                          <p:spTgt spid="201"/>
                                        </p:tgtEl>
                                      </p:cBhvr>
                                    </p:animEffect>
                                  </p:childTnLst>
                                </p:cTn>
                              </p:par>
                            </p:childTnLst>
                          </p:cTn>
                        </p:par>
                        <p:par>
                          <p:cTn id="40" fill="hold">
                            <p:stCondLst>
                              <p:cond delay="10000"/>
                            </p:stCondLst>
                            <p:childTnLst>
                              <p:par>
                                <p:cTn id="41" presetID="2" presetClass="entr" presetSubtype="3" fill="hold" grpId="0" nodeType="after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1000" fill="hold"/>
                                        <p:tgtEl>
                                          <p:spTgt spid="196"/>
                                        </p:tgtEl>
                                        <p:attrNameLst>
                                          <p:attrName>ppt_x</p:attrName>
                                        </p:attrNameLst>
                                      </p:cBhvr>
                                      <p:tavLst>
                                        <p:tav tm="0">
                                          <p:val>
                                            <p:strVal val="1+#ppt_w/2"/>
                                          </p:val>
                                        </p:tav>
                                        <p:tav tm="100000">
                                          <p:val>
                                            <p:strVal val="#ppt_x"/>
                                          </p:val>
                                        </p:tav>
                                      </p:tavLst>
                                    </p:anim>
                                    <p:anim calcmode="lin" valueType="num">
                                      <p:cBhvr additive="base">
                                        <p:cTn id="44" dur="1000" fill="hold"/>
                                        <p:tgtEl>
                                          <p:spTgt spid="19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0-#ppt_h/2"/>
                                          </p:val>
                                        </p:tav>
                                        <p:tav tm="100000">
                                          <p:val>
                                            <p:strVal val="#ppt_y"/>
                                          </p:val>
                                        </p:tav>
                                      </p:tavLst>
                                    </p:anim>
                                  </p:childTnLst>
                                </p:cTn>
                              </p:par>
                            </p:childTnLst>
                          </p:cTn>
                        </p:par>
                        <p:par>
                          <p:cTn id="51" fill="hold">
                            <p:stCondLst>
                              <p:cond delay="500"/>
                            </p:stCondLst>
                            <p:childTnLst>
                              <p:par>
                                <p:cTn id="52" presetID="10" presetClass="entr" presetSubtype="0" fill="hold" grpId="0" nodeType="afterEffect" nodePh="1">
                                  <p:stCondLst>
                                    <p:cond delay="0"/>
                                  </p:stCondLst>
                                  <p:endCondLst>
                                    <p:cond evt="begin" delay="0">
                                      <p:tn val="52"/>
                                    </p:cond>
                                  </p:endCondLst>
                                  <p:childTnLst>
                                    <p:set>
                                      <p:cBhvr>
                                        <p:cTn id="53" dur="1" fill="hold">
                                          <p:stCondLst>
                                            <p:cond delay="0"/>
                                          </p:stCondLst>
                                        </p:cTn>
                                        <p:tgtEl>
                                          <p:spTgt spid="202"/>
                                        </p:tgtEl>
                                        <p:attrNameLst>
                                          <p:attrName>style.visibility</p:attrName>
                                        </p:attrNameLst>
                                      </p:cBhvr>
                                      <p:to>
                                        <p:strVal val="visible"/>
                                      </p:to>
                                    </p:set>
                                    <p:animEffect transition="in" filter="fade">
                                      <p:cBhvr>
                                        <p:cTn id="54" dur="2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20" grpId="0" animBg="1"/>
      <p:bldP spid="21" grpId="0" animBg="1"/>
      <p:bldP spid="192" grpId="0" animBg="1"/>
      <p:bldP spid="196" grpId="0"/>
      <p:bldP spid="201" grpId="0" animBg="1"/>
      <p:bldP spid="20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Business Intelligence</a:t>
            </a:r>
          </a:p>
          <a:p>
            <a:r>
              <a:rPr lang="en-ZA" sz="2400" b="1" dirty="0" smtClean="0">
                <a:solidFill>
                  <a:srgbClr val="002060"/>
                </a:solidFill>
              </a:rPr>
              <a:t>current reality</a:t>
            </a:r>
          </a:p>
        </p:txBody>
      </p:sp>
      <p:sp>
        <p:nvSpPr>
          <p:cNvPr id="18" name="TextBox 17"/>
          <p:cNvSpPr txBox="1"/>
          <p:nvPr/>
        </p:nvSpPr>
        <p:spPr>
          <a:xfrm>
            <a:off x="928662" y="3711363"/>
            <a:ext cx="7215238" cy="646331"/>
          </a:xfrm>
          <a:prstGeom prst="rect">
            <a:avLst/>
          </a:prstGeom>
          <a:solidFill>
            <a:schemeClr val="accent1"/>
          </a:solidFill>
        </p:spPr>
        <p:txBody>
          <a:bodyPr wrap="square" rtlCol="0">
            <a:spAutoFit/>
          </a:bodyPr>
          <a:lstStyle/>
          <a:p>
            <a:pPr algn="ctr"/>
            <a:r>
              <a:rPr lang="en-ZA" b="1" dirty="0" err="1" smtClean="0">
                <a:solidFill>
                  <a:schemeClr val="bg1"/>
                </a:solidFill>
              </a:rPr>
              <a:t>ERP</a:t>
            </a:r>
            <a:endParaRPr lang="en-ZA" b="1" dirty="0" smtClean="0">
              <a:solidFill>
                <a:schemeClr val="bg1"/>
              </a:solidFill>
            </a:endParaRPr>
          </a:p>
          <a:p>
            <a:pPr algn="ctr"/>
            <a:endParaRPr lang="en-US" b="1" dirty="0">
              <a:solidFill>
                <a:schemeClr val="bg1"/>
              </a:solidFill>
            </a:endParaRPr>
          </a:p>
        </p:txBody>
      </p:sp>
      <p:sp>
        <p:nvSpPr>
          <p:cNvPr id="20" name="TextBox 19"/>
          <p:cNvSpPr txBox="1"/>
          <p:nvPr/>
        </p:nvSpPr>
        <p:spPr>
          <a:xfrm>
            <a:off x="928662" y="1714488"/>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Business intelligence solutions</a:t>
            </a:r>
          </a:p>
          <a:p>
            <a:pPr algn="ctr"/>
            <a:endParaRPr lang="en-US" b="1" dirty="0">
              <a:solidFill>
                <a:schemeClr val="bg1"/>
              </a:solidFill>
            </a:endParaRPr>
          </a:p>
        </p:txBody>
      </p:sp>
      <p:sp>
        <p:nvSpPr>
          <p:cNvPr id="21" name="TextBox 20"/>
          <p:cNvSpPr txBox="1"/>
          <p:nvPr/>
        </p:nvSpPr>
        <p:spPr>
          <a:xfrm>
            <a:off x="928662" y="5715016"/>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The business</a:t>
            </a:r>
          </a:p>
          <a:p>
            <a:pPr algn="ctr"/>
            <a:endParaRPr lang="en-US" b="1" dirty="0">
              <a:solidFill>
                <a:schemeClr val="bg1"/>
              </a:solidFill>
            </a:endParaRPr>
          </a:p>
        </p:txBody>
      </p:sp>
      <p:grpSp>
        <p:nvGrpSpPr>
          <p:cNvPr id="2" name="Group 76"/>
          <p:cNvGrpSpPr/>
          <p:nvPr/>
        </p:nvGrpSpPr>
        <p:grpSpPr>
          <a:xfrm>
            <a:off x="1000100" y="2285992"/>
            <a:ext cx="7000924" cy="1429554"/>
            <a:chOff x="1000100" y="2285992"/>
            <a:chExt cx="7000924" cy="1429554"/>
          </a:xfrm>
        </p:grpSpPr>
        <p:grpSp>
          <p:nvGrpSpPr>
            <p:cNvPr id="4" name="Group 45"/>
            <p:cNvGrpSpPr/>
            <p:nvPr/>
          </p:nvGrpSpPr>
          <p:grpSpPr>
            <a:xfrm>
              <a:off x="1000100" y="2285992"/>
              <a:ext cx="3571900" cy="1429554"/>
              <a:chOff x="1214414" y="4286256"/>
              <a:chExt cx="6572296" cy="1429554"/>
            </a:xfrm>
          </p:grpSpPr>
          <p:cxnSp>
            <p:nvCxnSpPr>
              <p:cNvPr id="14" name="Straight Arrow Connector 13"/>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1" idx="0"/>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5" name="Group 44"/>
            <p:cNvGrpSpPr/>
            <p:nvPr/>
          </p:nvGrpSpPr>
          <p:grpSpPr>
            <a:xfrm flipH="1">
              <a:off x="5357818" y="2285992"/>
              <a:ext cx="2643206" cy="1429554"/>
              <a:chOff x="1214414" y="2214555"/>
              <a:chExt cx="6572296" cy="1429554"/>
            </a:xfrm>
          </p:grpSpPr>
          <p:cxnSp>
            <p:nvCxnSpPr>
              <p:cNvPr id="36" name="Straight Arrow Connector 35"/>
              <p:cNvCxnSpPr/>
              <p:nvPr/>
            </p:nvCxnSpPr>
            <p:spPr>
              <a:xfrm flipV="1">
                <a:off x="1214414" y="2285993"/>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1714480" y="2285993"/>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flipH="1" flipV="1">
                <a:off x="6215074" y="2285993"/>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7036611" y="2893216"/>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6200000" flipV="1">
                <a:off x="5715008" y="2357431"/>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flipH="1" flipV="1">
                <a:off x="3178959" y="2964654"/>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a:off x="1500166" y="2285993"/>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4304107" y="2518167"/>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6200000" flipV="1">
                <a:off x="4750595" y="2464588"/>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grpSp>
        <p:nvGrpSpPr>
          <p:cNvPr id="6" name="Group 77"/>
          <p:cNvGrpSpPr/>
          <p:nvPr/>
        </p:nvGrpSpPr>
        <p:grpSpPr>
          <a:xfrm>
            <a:off x="1071538" y="4285462"/>
            <a:ext cx="6858048" cy="1430348"/>
            <a:chOff x="1071538" y="4285462"/>
            <a:chExt cx="6858048" cy="1430348"/>
          </a:xfrm>
        </p:grpSpPr>
        <p:grpSp>
          <p:nvGrpSpPr>
            <p:cNvPr id="7" name="Group 46"/>
            <p:cNvGrpSpPr/>
            <p:nvPr/>
          </p:nvGrpSpPr>
          <p:grpSpPr>
            <a:xfrm>
              <a:off x="4929190" y="4286256"/>
              <a:ext cx="3000396" cy="1367640"/>
              <a:chOff x="1214414" y="4286256"/>
              <a:chExt cx="6572296" cy="1429554"/>
            </a:xfrm>
          </p:grpSpPr>
          <p:cxnSp>
            <p:nvCxnSpPr>
              <p:cNvPr id="48" name="Straight Arrow Connector 47"/>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8" name="Group 56"/>
            <p:cNvGrpSpPr/>
            <p:nvPr/>
          </p:nvGrpSpPr>
          <p:grpSpPr>
            <a:xfrm flipH="1">
              <a:off x="1071538" y="4286256"/>
              <a:ext cx="1928826" cy="1429554"/>
              <a:chOff x="1214414" y="2214555"/>
              <a:chExt cx="6572296" cy="1429554"/>
            </a:xfrm>
          </p:grpSpPr>
          <p:cxnSp>
            <p:nvCxnSpPr>
              <p:cNvPr id="58" name="Straight Arrow Connector 57"/>
              <p:cNvCxnSpPr/>
              <p:nvPr/>
            </p:nvCxnSpPr>
            <p:spPr>
              <a:xfrm flipV="1">
                <a:off x="1214414" y="2285993"/>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a:off x="1714480" y="2285993"/>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flipH="1" flipV="1">
                <a:off x="6215074" y="2285993"/>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5400000" flipH="1" flipV="1">
                <a:off x="7036611" y="2893216"/>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6200000" flipV="1">
                <a:off x="5715008" y="2357431"/>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3178959" y="2964654"/>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10800000">
                <a:off x="1500166" y="2285993"/>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rot="5400000" flipH="1" flipV="1">
                <a:off x="4304107" y="2518167"/>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6200000" flipV="1">
                <a:off x="4750595" y="2464588"/>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9" name="Group 66"/>
            <p:cNvGrpSpPr/>
            <p:nvPr/>
          </p:nvGrpSpPr>
          <p:grpSpPr>
            <a:xfrm flipH="1">
              <a:off x="3071802" y="4285462"/>
              <a:ext cx="1928826" cy="1429554"/>
              <a:chOff x="1214414" y="2214555"/>
              <a:chExt cx="6572296" cy="1429554"/>
            </a:xfrm>
          </p:grpSpPr>
          <p:cxnSp>
            <p:nvCxnSpPr>
              <p:cNvPr id="68" name="Straight Arrow Connector 67"/>
              <p:cNvCxnSpPr/>
              <p:nvPr/>
            </p:nvCxnSpPr>
            <p:spPr>
              <a:xfrm flipV="1">
                <a:off x="1214414" y="2285993"/>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a:off x="1714480" y="2285993"/>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rot="5400000" flipH="1" flipV="1">
                <a:off x="6215074" y="2285993"/>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7036611" y="2893216"/>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6200000" flipV="1">
                <a:off x="5715008" y="2357431"/>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3178959" y="2964654"/>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0800000">
                <a:off x="1500166" y="2285993"/>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4304107" y="2518167"/>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4750595" y="2464588"/>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pic>
        <p:nvPicPr>
          <p:cNvPr id="79" name="Picture 78" descr="Tangled Wires iStock_000007154954Small.jpg"/>
          <p:cNvPicPr>
            <a:picLocks noChangeAspect="1"/>
          </p:cNvPicPr>
          <p:nvPr/>
        </p:nvPicPr>
        <p:blipFill>
          <a:blip r:embed="rId3" cstate="print"/>
          <a:srcRect/>
          <a:stretch>
            <a:fillRect/>
          </a:stretch>
        </p:blipFill>
        <p:spPr bwMode="auto">
          <a:xfrm>
            <a:off x="3929058" y="4500570"/>
            <a:ext cx="1405578" cy="1000132"/>
          </a:xfrm>
          <a:prstGeom prst="rect">
            <a:avLst/>
          </a:prstGeom>
          <a:noFill/>
          <a:ln w="34925">
            <a:solidFill>
              <a:schemeClr val="tx1"/>
            </a:solid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6715140" y="1428736"/>
            <a:ext cx="2428860" cy="1624498"/>
          </a:xfrm>
          <a:prstGeom prst="rect">
            <a:avLst/>
          </a:prstGeom>
          <a:noFill/>
          <a:ln w="9525">
            <a:noFill/>
            <a:miter lim="800000"/>
            <a:headEnd/>
            <a:tailEnd/>
          </a:ln>
        </p:spPr>
      </p:pic>
      <p:pic>
        <p:nvPicPr>
          <p:cNvPr id="67" name="Picture 66" descr="Plate of spaghetti 03072009.jpg"/>
          <p:cNvPicPr>
            <a:picLocks noChangeAspect="1"/>
          </p:cNvPicPr>
          <p:nvPr/>
        </p:nvPicPr>
        <p:blipFill>
          <a:blip r:embed="rId5" cstate="print"/>
          <a:srcRect/>
          <a:stretch>
            <a:fillRect/>
          </a:stretch>
        </p:blipFill>
        <p:spPr bwMode="auto">
          <a:xfrm>
            <a:off x="3857620" y="2500306"/>
            <a:ext cx="1500197" cy="1055694"/>
          </a:xfrm>
          <a:prstGeom prst="rect">
            <a:avLst/>
          </a:prstGeom>
          <a:noFill/>
          <a:ln w="9525">
            <a:noFill/>
            <a:miter lim="800000"/>
            <a:headEnd/>
            <a:tailEnd/>
          </a:ln>
        </p:spPr>
      </p:pic>
      <p:pic>
        <p:nvPicPr>
          <p:cNvPr id="226309" name="Picture 5"/>
          <p:cNvPicPr>
            <a:picLocks noChangeAspect="1" noChangeArrowheads="1"/>
          </p:cNvPicPr>
          <p:nvPr/>
        </p:nvPicPr>
        <p:blipFill>
          <a:blip r:embed="rId6" cstate="print"/>
          <a:srcRect/>
          <a:stretch>
            <a:fillRect/>
          </a:stretch>
        </p:blipFill>
        <p:spPr bwMode="auto">
          <a:xfrm>
            <a:off x="4572000" y="0"/>
            <a:ext cx="1809736" cy="1357302"/>
          </a:xfrm>
          <a:prstGeom prst="rect">
            <a:avLst/>
          </a:prstGeom>
          <a:noFill/>
          <a:ln w="9525">
            <a:noFill/>
            <a:miter lim="800000"/>
            <a:headEnd/>
            <a:tailEnd/>
          </a:ln>
        </p:spPr>
      </p:pic>
      <p:sp>
        <p:nvSpPr>
          <p:cNvPr id="77" name="Up Arrow 76"/>
          <p:cNvSpPr/>
          <p:nvPr/>
        </p:nvSpPr>
        <p:spPr>
          <a:xfrm>
            <a:off x="5072066" y="1285860"/>
            <a:ext cx="928694" cy="42862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786050" y="642918"/>
            <a:ext cx="2000264" cy="646331"/>
          </a:xfrm>
          <a:prstGeom prst="rect">
            <a:avLst/>
          </a:prstGeom>
          <a:noFill/>
        </p:spPr>
        <p:txBody>
          <a:bodyPr wrap="square" rtlCol="0">
            <a:spAutoFit/>
          </a:bodyPr>
          <a:lstStyle/>
          <a:p>
            <a:pPr algn="ctr"/>
            <a:r>
              <a:rPr lang="en-ZA" b="1" dirty="0" smtClean="0">
                <a:solidFill>
                  <a:srgbClr val="FF0000"/>
                </a:solidFill>
              </a:rPr>
              <a:t>Throwing</a:t>
            </a:r>
          </a:p>
          <a:p>
            <a:pPr algn="ctr"/>
            <a:r>
              <a:rPr lang="en-ZA" b="1" dirty="0" smtClean="0">
                <a:solidFill>
                  <a:srgbClr val="FF0000"/>
                </a:solidFill>
              </a:rPr>
              <a:t>Money away</a:t>
            </a:r>
            <a:endParaRPr lang="en-US" b="1" dirty="0">
              <a:solidFill>
                <a:srgbClr val="FF0000"/>
              </a:solidFill>
            </a:endParaRPr>
          </a:p>
        </p:txBody>
      </p:sp>
      <p:sp>
        <p:nvSpPr>
          <p:cNvPr id="80" name="Rectangle 79"/>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1000"/>
                                        <p:tgtEl>
                                          <p:spTgt spid="79"/>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2000"/>
                                        <p:tgtEl>
                                          <p:spTgt spid="67"/>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1000"/>
                                        <p:tgtEl>
                                          <p:spTgt spid="3074"/>
                                        </p:tgtEl>
                                      </p:cBhvr>
                                    </p:animEffect>
                                  </p:childTnLst>
                                </p:cTn>
                              </p:par>
                            </p:childTnLst>
                          </p:cTn>
                        </p:par>
                        <p:par>
                          <p:cTn id="36" fill="hold">
                            <p:stCondLst>
                              <p:cond delay="9000"/>
                            </p:stCondLst>
                            <p:childTnLst>
                              <p:par>
                                <p:cTn id="37" presetID="10" presetClass="entr" presetSubtype="0" fill="hold" grpId="0" nodeType="after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fade">
                                      <p:cBhvr>
                                        <p:cTn id="39" dur="1000"/>
                                        <p:tgtEl>
                                          <p:spTgt spid="77"/>
                                        </p:tgtEl>
                                      </p:cBhvr>
                                    </p:animEffect>
                                  </p:childTnLst>
                                </p:cTn>
                              </p:par>
                            </p:childTnLst>
                          </p:cTn>
                        </p:par>
                        <p:par>
                          <p:cTn id="40" fill="hold">
                            <p:stCondLst>
                              <p:cond delay="10000"/>
                            </p:stCondLst>
                            <p:childTnLst>
                              <p:par>
                                <p:cTn id="41" presetID="10" presetClass="entr" presetSubtype="0" fill="hold" nodeType="afterEffect">
                                  <p:stCondLst>
                                    <p:cond delay="0"/>
                                  </p:stCondLst>
                                  <p:childTnLst>
                                    <p:set>
                                      <p:cBhvr>
                                        <p:cTn id="42" dur="1" fill="hold">
                                          <p:stCondLst>
                                            <p:cond delay="0"/>
                                          </p:stCondLst>
                                        </p:cTn>
                                        <p:tgtEl>
                                          <p:spTgt spid="226309"/>
                                        </p:tgtEl>
                                        <p:attrNameLst>
                                          <p:attrName>style.visibility</p:attrName>
                                        </p:attrNameLst>
                                      </p:cBhvr>
                                      <p:to>
                                        <p:strVal val="visible"/>
                                      </p:to>
                                    </p:set>
                                    <p:animEffect transition="in" filter="fade">
                                      <p:cBhvr>
                                        <p:cTn id="43" dur="2000"/>
                                        <p:tgtEl>
                                          <p:spTgt spid="226309"/>
                                        </p:tgtEl>
                                      </p:cBhvr>
                                    </p:animEffect>
                                  </p:childTnLst>
                                </p:cTn>
                              </p:par>
                            </p:childTnLst>
                          </p:cTn>
                        </p:par>
                        <p:par>
                          <p:cTn id="44" fill="hold">
                            <p:stCondLst>
                              <p:cond delay="12000"/>
                            </p:stCondLst>
                            <p:childTnLst>
                              <p:par>
                                <p:cTn id="45" presetID="2" presetClass="entr" presetSubtype="4" fill="hold" grpId="0" nodeType="after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additive="base">
                                        <p:cTn id="47" dur="1000" fill="hold"/>
                                        <p:tgtEl>
                                          <p:spTgt spid="78"/>
                                        </p:tgtEl>
                                        <p:attrNameLst>
                                          <p:attrName>ppt_x</p:attrName>
                                        </p:attrNameLst>
                                      </p:cBhvr>
                                      <p:tavLst>
                                        <p:tav tm="0">
                                          <p:val>
                                            <p:strVal val="#ppt_x"/>
                                          </p:val>
                                        </p:tav>
                                        <p:tav tm="100000">
                                          <p:val>
                                            <p:strVal val="#ppt_x"/>
                                          </p:val>
                                        </p:tav>
                                      </p:tavLst>
                                    </p:anim>
                                    <p:anim calcmode="lin" valueType="num">
                                      <p:cBhvr additive="base">
                                        <p:cTn id="48" dur="1000" fill="hold"/>
                                        <p:tgtEl>
                                          <p:spTgt spid="78"/>
                                        </p:tgtEl>
                                        <p:attrNameLst>
                                          <p:attrName>ppt_y</p:attrName>
                                        </p:attrNameLst>
                                      </p:cBhvr>
                                      <p:tavLst>
                                        <p:tav tm="0">
                                          <p:val>
                                            <p:strVal val="1+#ppt_h/2"/>
                                          </p:val>
                                        </p:tav>
                                        <p:tav tm="100000">
                                          <p:val>
                                            <p:strVal val="#ppt_y"/>
                                          </p:val>
                                        </p:tav>
                                      </p:tavLst>
                                    </p:anim>
                                  </p:childTnLst>
                                </p:cTn>
                              </p:par>
                            </p:childTnLst>
                          </p:cTn>
                        </p:par>
                        <p:par>
                          <p:cTn id="49" fill="hold">
                            <p:stCondLst>
                              <p:cond delay="13000"/>
                            </p:stCondLst>
                            <p:childTnLst>
                              <p:par>
                                <p:cTn id="50" presetID="10" presetClass="entr" presetSubtype="0" fill="hold" grpId="0" nodeType="afterEffect" nodePh="1">
                                  <p:stCondLst>
                                    <p:cond delay="0"/>
                                  </p:stCondLst>
                                  <p:endCondLst>
                                    <p:cond evt="begin" delay="0">
                                      <p:tn val="50"/>
                                    </p:cond>
                                  </p:endCondLst>
                                  <p:childTnLst>
                                    <p:set>
                                      <p:cBhvr>
                                        <p:cTn id="51" dur="1" fill="hold">
                                          <p:stCondLst>
                                            <p:cond delay="0"/>
                                          </p:stCondLst>
                                        </p:cTn>
                                        <p:tgtEl>
                                          <p:spTgt spid="80"/>
                                        </p:tgtEl>
                                        <p:attrNameLst>
                                          <p:attrName>style.visibility</p:attrName>
                                        </p:attrNameLst>
                                      </p:cBhvr>
                                      <p:to>
                                        <p:strVal val="visible"/>
                                      </p:to>
                                    </p:set>
                                    <p:animEffect transition="in" filter="fade">
                                      <p:cBhvr>
                                        <p:cTn id="52"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77" grpId="0" animBg="1"/>
      <p:bldP spid="78" grpId="0"/>
      <p:bldP spid="8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858048" cy="785817"/>
          </a:xfrm>
          <a:prstGeom prst="rect">
            <a:avLst/>
          </a:prstGeom>
        </p:spPr>
        <p:txBody>
          <a:bodyPr vert="horz" lIns="91440" tIns="45720" rIns="91440" bIns="45720" rtlCol="0" anchor="ctr">
            <a:noAutofit/>
          </a:bodyPr>
          <a:lstStyle/>
          <a:p>
            <a:r>
              <a:rPr lang="en-ZA" sz="2400" b="1" dirty="0" smtClean="0">
                <a:solidFill>
                  <a:srgbClr val="002060"/>
                </a:solidFill>
              </a:rPr>
              <a:t>Business Intelligence</a:t>
            </a:r>
          </a:p>
          <a:p>
            <a:r>
              <a:rPr lang="en-ZA" sz="2400" b="1" dirty="0" smtClean="0">
                <a:solidFill>
                  <a:srgbClr val="002060"/>
                </a:solidFill>
              </a:rPr>
              <a:t>the opportunity</a:t>
            </a:r>
          </a:p>
          <a:p>
            <a:r>
              <a:rPr lang="en-ZA" sz="2400" b="1" dirty="0" smtClean="0">
                <a:solidFill>
                  <a:srgbClr val="002060"/>
                </a:solidFill>
              </a:rPr>
              <a:t>high value highly successful outcomes</a:t>
            </a:r>
          </a:p>
        </p:txBody>
      </p:sp>
      <p:sp>
        <p:nvSpPr>
          <p:cNvPr id="18" name="TextBox 17"/>
          <p:cNvSpPr txBox="1"/>
          <p:nvPr/>
        </p:nvSpPr>
        <p:spPr>
          <a:xfrm>
            <a:off x="928662" y="3714752"/>
            <a:ext cx="7215238" cy="646331"/>
          </a:xfrm>
          <a:prstGeom prst="rect">
            <a:avLst/>
          </a:prstGeom>
          <a:solidFill>
            <a:schemeClr val="accent1"/>
          </a:solidFill>
        </p:spPr>
        <p:txBody>
          <a:bodyPr wrap="square" rtlCol="0">
            <a:spAutoFit/>
          </a:bodyPr>
          <a:lstStyle/>
          <a:p>
            <a:pPr algn="ctr"/>
            <a:r>
              <a:rPr lang="en-ZA" b="1" dirty="0" err="1" smtClean="0">
                <a:solidFill>
                  <a:schemeClr val="bg1"/>
                </a:solidFill>
              </a:rPr>
              <a:t>ERP</a:t>
            </a:r>
            <a:endParaRPr lang="en-ZA" b="1" dirty="0" smtClean="0">
              <a:solidFill>
                <a:schemeClr val="bg1"/>
              </a:solidFill>
            </a:endParaRPr>
          </a:p>
          <a:p>
            <a:pPr algn="ctr"/>
            <a:endParaRPr lang="en-US" b="1" dirty="0">
              <a:solidFill>
                <a:schemeClr val="bg1"/>
              </a:solidFill>
            </a:endParaRPr>
          </a:p>
        </p:txBody>
      </p:sp>
      <p:sp>
        <p:nvSpPr>
          <p:cNvPr id="20" name="TextBox 19"/>
          <p:cNvSpPr txBox="1"/>
          <p:nvPr/>
        </p:nvSpPr>
        <p:spPr>
          <a:xfrm>
            <a:off x="928662" y="1571612"/>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Business intelligence solutions</a:t>
            </a:r>
          </a:p>
          <a:p>
            <a:pPr algn="ctr"/>
            <a:endParaRPr lang="en-US" b="1" dirty="0">
              <a:solidFill>
                <a:schemeClr val="bg1"/>
              </a:solidFill>
            </a:endParaRPr>
          </a:p>
        </p:txBody>
      </p:sp>
      <p:sp>
        <p:nvSpPr>
          <p:cNvPr id="21" name="TextBox 20"/>
          <p:cNvSpPr txBox="1"/>
          <p:nvPr/>
        </p:nvSpPr>
        <p:spPr>
          <a:xfrm>
            <a:off x="928662" y="5715016"/>
            <a:ext cx="7215238" cy="646331"/>
          </a:xfrm>
          <a:prstGeom prst="rect">
            <a:avLst/>
          </a:prstGeom>
          <a:solidFill>
            <a:schemeClr val="accent1"/>
          </a:solidFill>
        </p:spPr>
        <p:txBody>
          <a:bodyPr wrap="square" rtlCol="0">
            <a:spAutoFit/>
          </a:bodyPr>
          <a:lstStyle/>
          <a:p>
            <a:pPr algn="ctr"/>
            <a:r>
              <a:rPr lang="en-ZA" b="1" dirty="0" smtClean="0">
                <a:solidFill>
                  <a:schemeClr val="bg1"/>
                </a:solidFill>
              </a:rPr>
              <a:t>The business</a:t>
            </a:r>
          </a:p>
          <a:p>
            <a:pPr algn="ctr"/>
            <a:endParaRPr lang="en-US" b="1" dirty="0">
              <a:solidFill>
                <a:schemeClr val="bg1"/>
              </a:solidFill>
            </a:endParaRPr>
          </a:p>
        </p:txBody>
      </p:sp>
      <p:grpSp>
        <p:nvGrpSpPr>
          <p:cNvPr id="2" name="Group 259"/>
          <p:cNvGrpSpPr/>
          <p:nvPr/>
        </p:nvGrpSpPr>
        <p:grpSpPr>
          <a:xfrm>
            <a:off x="1062013" y="2210370"/>
            <a:ext cx="7002512" cy="504250"/>
            <a:chOff x="1062013" y="2210370"/>
            <a:chExt cx="7002512" cy="357984"/>
          </a:xfrm>
        </p:grpSpPr>
        <p:cxnSp>
          <p:nvCxnSpPr>
            <p:cNvPr id="200" name="Straight Arrow Connector 199"/>
            <p:cNvCxnSpPr/>
            <p:nvPr/>
          </p:nvCxnSpPr>
          <p:spPr>
            <a:xfrm rot="5400000" flipH="1" flipV="1">
              <a:off x="4395894" y="2390660"/>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nvGrpSpPr>
            <p:cNvPr id="4" name="Group 200"/>
            <p:cNvGrpSpPr/>
            <p:nvPr/>
          </p:nvGrpSpPr>
          <p:grpSpPr>
            <a:xfrm>
              <a:off x="4724401" y="2210370"/>
              <a:ext cx="455616" cy="353801"/>
              <a:chOff x="4687888" y="5357826"/>
              <a:chExt cx="455616" cy="353801"/>
            </a:xfrm>
          </p:grpSpPr>
          <p:cxnSp>
            <p:nvCxnSpPr>
              <p:cNvPr id="203" name="Straight Arrow Connector 20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5" name="Group 206"/>
            <p:cNvGrpSpPr/>
            <p:nvPr/>
          </p:nvGrpSpPr>
          <p:grpSpPr>
            <a:xfrm>
              <a:off x="5322893" y="2213759"/>
              <a:ext cx="455616" cy="353801"/>
              <a:chOff x="4687888" y="5357826"/>
              <a:chExt cx="455616" cy="353801"/>
            </a:xfrm>
          </p:grpSpPr>
          <p:cxnSp>
            <p:nvCxnSpPr>
              <p:cNvPr id="208" name="Straight Arrow Connector 20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6" name="Group 211"/>
            <p:cNvGrpSpPr/>
            <p:nvPr/>
          </p:nvGrpSpPr>
          <p:grpSpPr>
            <a:xfrm>
              <a:off x="5938847" y="2213759"/>
              <a:ext cx="455616" cy="353801"/>
              <a:chOff x="4687888" y="5357826"/>
              <a:chExt cx="455616" cy="353801"/>
            </a:xfrm>
          </p:grpSpPr>
          <p:cxnSp>
            <p:nvCxnSpPr>
              <p:cNvPr id="213" name="Straight Arrow Connector 21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7" name="Group 216"/>
            <p:cNvGrpSpPr/>
            <p:nvPr/>
          </p:nvGrpSpPr>
          <p:grpSpPr>
            <a:xfrm>
              <a:off x="6537339" y="2210370"/>
              <a:ext cx="455616" cy="353801"/>
              <a:chOff x="4687888" y="5357826"/>
              <a:chExt cx="455616" cy="353801"/>
            </a:xfrm>
          </p:grpSpPr>
          <p:cxnSp>
            <p:nvCxnSpPr>
              <p:cNvPr id="218" name="Straight Arrow Connector 21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8" name="Group 221"/>
            <p:cNvGrpSpPr/>
            <p:nvPr/>
          </p:nvGrpSpPr>
          <p:grpSpPr>
            <a:xfrm>
              <a:off x="7153293" y="2210370"/>
              <a:ext cx="455616" cy="353801"/>
              <a:chOff x="4687888" y="5357826"/>
              <a:chExt cx="455616" cy="353801"/>
            </a:xfrm>
          </p:grpSpPr>
          <p:cxnSp>
            <p:nvCxnSpPr>
              <p:cNvPr id="223" name="Straight Arrow Connector 22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6" name="Straight Arrow Connector 22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0" name="Group 226"/>
            <p:cNvGrpSpPr/>
            <p:nvPr/>
          </p:nvGrpSpPr>
          <p:grpSpPr>
            <a:xfrm>
              <a:off x="3938583" y="2210370"/>
              <a:ext cx="455616" cy="353801"/>
              <a:chOff x="4687888" y="5357826"/>
              <a:chExt cx="455616" cy="353801"/>
            </a:xfrm>
          </p:grpSpPr>
          <p:cxnSp>
            <p:nvCxnSpPr>
              <p:cNvPr id="228" name="Straight Arrow Connector 22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1" name="Group 231"/>
            <p:cNvGrpSpPr/>
            <p:nvPr/>
          </p:nvGrpSpPr>
          <p:grpSpPr>
            <a:xfrm>
              <a:off x="3322629" y="2210370"/>
              <a:ext cx="455616" cy="353801"/>
              <a:chOff x="4687888" y="5357826"/>
              <a:chExt cx="455616" cy="353801"/>
            </a:xfrm>
          </p:grpSpPr>
          <p:cxnSp>
            <p:nvCxnSpPr>
              <p:cNvPr id="233" name="Straight Arrow Connector 23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2" name="Group 236"/>
            <p:cNvGrpSpPr/>
            <p:nvPr/>
          </p:nvGrpSpPr>
          <p:grpSpPr>
            <a:xfrm>
              <a:off x="2724137" y="2210370"/>
              <a:ext cx="455616" cy="353801"/>
              <a:chOff x="4687888" y="5357826"/>
              <a:chExt cx="455616" cy="353801"/>
            </a:xfrm>
          </p:grpSpPr>
          <p:cxnSp>
            <p:nvCxnSpPr>
              <p:cNvPr id="238" name="Straight Arrow Connector 23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3" name="Group 241"/>
            <p:cNvGrpSpPr/>
            <p:nvPr/>
          </p:nvGrpSpPr>
          <p:grpSpPr>
            <a:xfrm>
              <a:off x="2081195" y="2210370"/>
              <a:ext cx="455616" cy="353801"/>
              <a:chOff x="4687888" y="5357826"/>
              <a:chExt cx="455616" cy="353801"/>
            </a:xfrm>
          </p:grpSpPr>
          <p:cxnSp>
            <p:nvCxnSpPr>
              <p:cNvPr id="243" name="Straight Arrow Connector 242"/>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4" name="Group 246"/>
            <p:cNvGrpSpPr/>
            <p:nvPr/>
          </p:nvGrpSpPr>
          <p:grpSpPr>
            <a:xfrm>
              <a:off x="1465241" y="2210370"/>
              <a:ext cx="455616" cy="353801"/>
              <a:chOff x="4687888" y="5357826"/>
              <a:chExt cx="455616" cy="353801"/>
            </a:xfrm>
          </p:grpSpPr>
          <p:cxnSp>
            <p:nvCxnSpPr>
              <p:cNvPr id="248" name="Straight Arrow Connector 247"/>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5" name="Group 251"/>
            <p:cNvGrpSpPr/>
            <p:nvPr/>
          </p:nvGrpSpPr>
          <p:grpSpPr>
            <a:xfrm>
              <a:off x="1062013" y="2210370"/>
              <a:ext cx="287340" cy="353801"/>
              <a:chOff x="4856164" y="5357826"/>
              <a:chExt cx="287340" cy="353801"/>
            </a:xfrm>
          </p:grpSpPr>
          <p:cxnSp>
            <p:nvCxnSpPr>
              <p:cNvPr id="253" name="Straight Arrow Connector 252"/>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p:nvPr/>
            </p:nvCxnSpPr>
            <p:spPr>
              <a:xfrm rot="5400000" flipH="1" flipV="1">
                <a:off x="4965809"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16" name="Group 255"/>
            <p:cNvGrpSpPr/>
            <p:nvPr/>
          </p:nvGrpSpPr>
          <p:grpSpPr>
            <a:xfrm>
              <a:off x="7751785" y="2210370"/>
              <a:ext cx="312740" cy="353801"/>
              <a:chOff x="4687888" y="5357826"/>
              <a:chExt cx="312740" cy="353801"/>
            </a:xfrm>
          </p:grpSpPr>
          <p:cxnSp>
            <p:nvCxnSpPr>
              <p:cNvPr id="257" name="Straight Arrow Connector 256"/>
              <p:cNvCxnSpPr/>
              <p:nvPr/>
            </p:nvCxnSpPr>
            <p:spPr>
              <a:xfrm rot="5400000" flipH="1" flipV="1">
                <a:off x="4511781"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rot="5400000" flipH="1" flipV="1">
                <a:off x="4680057"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rot="5400000" flipH="1" flipV="1">
                <a:off x="4822933" y="5533933"/>
                <a:ext cx="353801"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grpSp>
        <p:nvGrpSpPr>
          <p:cNvPr id="19" name="Group 317"/>
          <p:cNvGrpSpPr/>
          <p:nvPr/>
        </p:nvGrpSpPr>
        <p:grpSpPr>
          <a:xfrm>
            <a:off x="928662" y="4714884"/>
            <a:ext cx="7215238" cy="646331"/>
            <a:chOff x="928662" y="4714884"/>
            <a:chExt cx="7215238" cy="646331"/>
          </a:xfrm>
        </p:grpSpPr>
        <p:cxnSp>
          <p:nvCxnSpPr>
            <p:cNvPr id="187" name="Straight Connector 186"/>
            <p:cNvCxnSpPr/>
            <p:nvPr/>
          </p:nvCxnSpPr>
          <p:spPr>
            <a:xfrm>
              <a:off x="1000100" y="4714884"/>
              <a:ext cx="7143800" cy="64294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928662" y="4714884"/>
              <a:ext cx="7215238" cy="64294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8662" y="4714884"/>
              <a:ext cx="7215238" cy="646331"/>
            </a:xfrm>
            <a:prstGeom prst="rect">
              <a:avLst/>
            </a:prstGeom>
            <a:solidFill>
              <a:srgbClr val="00B050">
                <a:alpha val="63000"/>
              </a:srgbClr>
            </a:solidFill>
            <a:ln>
              <a:solidFill>
                <a:schemeClr val="tx1"/>
              </a:solidFill>
              <a:prstDash val="dash"/>
            </a:ln>
          </p:spPr>
          <p:txBody>
            <a:bodyPr wrap="square" rtlCol="0">
              <a:spAutoFit/>
            </a:bodyPr>
            <a:lstStyle/>
            <a:p>
              <a:pPr algn="ctr"/>
              <a:r>
                <a:rPr lang="en-ZA" b="1" dirty="0" smtClean="0">
                  <a:solidFill>
                    <a:schemeClr val="bg1"/>
                  </a:solidFill>
                </a:rPr>
                <a:t>Precision strategic business fundamentals</a:t>
              </a:r>
            </a:p>
            <a:p>
              <a:pPr algn="ctr"/>
              <a:r>
                <a:rPr lang="en-ZA" b="1" dirty="0" smtClean="0">
                  <a:solidFill>
                    <a:schemeClr val="bg1"/>
                  </a:solidFill>
                </a:rPr>
                <a:t>The foundation of decision support</a:t>
              </a:r>
              <a:endParaRPr lang="en-US" b="1" dirty="0">
                <a:solidFill>
                  <a:schemeClr val="bg1"/>
                </a:solidFill>
              </a:endParaRPr>
            </a:p>
          </p:txBody>
        </p:sp>
      </p:grpSp>
      <p:grpSp>
        <p:nvGrpSpPr>
          <p:cNvPr id="22" name="Group 275"/>
          <p:cNvGrpSpPr/>
          <p:nvPr/>
        </p:nvGrpSpPr>
        <p:grpSpPr>
          <a:xfrm>
            <a:off x="1214414" y="4286256"/>
            <a:ext cx="6572296" cy="1428760"/>
            <a:chOff x="1214414" y="4286256"/>
            <a:chExt cx="6572296" cy="1429554"/>
          </a:xfrm>
        </p:grpSpPr>
        <p:cxnSp>
          <p:nvCxnSpPr>
            <p:cNvPr id="277" name="Straight Arrow Connector 276"/>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sp>
        <p:nvSpPr>
          <p:cNvPr id="286" name="TextBox 285"/>
          <p:cNvSpPr txBox="1"/>
          <p:nvPr/>
        </p:nvSpPr>
        <p:spPr>
          <a:xfrm>
            <a:off x="928662" y="2639793"/>
            <a:ext cx="7215238" cy="646331"/>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taxonomies</a:t>
            </a:r>
          </a:p>
          <a:p>
            <a:pPr algn="ctr"/>
            <a:r>
              <a:rPr lang="en-ZA" b="1" dirty="0" smtClean="0">
                <a:solidFill>
                  <a:schemeClr val="bg1"/>
                </a:solidFill>
              </a:rPr>
              <a:t>The foundation of BI – logical translation layer</a:t>
            </a:r>
            <a:endParaRPr lang="en-US" b="1" dirty="0">
              <a:solidFill>
                <a:schemeClr val="bg1"/>
              </a:solidFill>
            </a:endParaRPr>
          </a:p>
        </p:txBody>
      </p:sp>
      <p:grpSp>
        <p:nvGrpSpPr>
          <p:cNvPr id="23" name="Group 286"/>
          <p:cNvGrpSpPr/>
          <p:nvPr/>
        </p:nvGrpSpPr>
        <p:grpSpPr>
          <a:xfrm>
            <a:off x="1071538" y="3214686"/>
            <a:ext cx="6634210" cy="581028"/>
            <a:chOff x="580996" y="4429132"/>
            <a:chExt cx="6634210" cy="581028"/>
          </a:xfrm>
        </p:grpSpPr>
        <p:grpSp>
          <p:nvGrpSpPr>
            <p:cNvPr id="24" name="Group 25"/>
            <p:cNvGrpSpPr/>
            <p:nvPr/>
          </p:nvGrpSpPr>
          <p:grpSpPr>
            <a:xfrm>
              <a:off x="3357554" y="4429127"/>
              <a:ext cx="1357325" cy="571502"/>
              <a:chOff x="1214414" y="4286256"/>
              <a:chExt cx="6572296" cy="1429554"/>
            </a:xfrm>
          </p:grpSpPr>
          <p:cxnSp>
            <p:nvCxnSpPr>
              <p:cNvPr id="309" name="Straight Arrow Connector 308"/>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4" name="Straight Arrow Connector 313"/>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17" name="Straight Arrow Connector 316"/>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5" name="Group 27"/>
            <p:cNvGrpSpPr/>
            <p:nvPr/>
          </p:nvGrpSpPr>
          <p:grpSpPr>
            <a:xfrm flipH="1">
              <a:off x="580993" y="4438651"/>
              <a:ext cx="2786085" cy="571502"/>
              <a:chOff x="1214414" y="4286256"/>
              <a:chExt cx="6572296" cy="1429554"/>
            </a:xfrm>
          </p:grpSpPr>
          <p:cxnSp>
            <p:nvCxnSpPr>
              <p:cNvPr id="300" name="Straight Arrow Connector 299"/>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4" name="Straight Arrow Connector 303"/>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nvGrpSpPr>
            <p:cNvPr id="26" name="Group 50"/>
            <p:cNvGrpSpPr/>
            <p:nvPr/>
          </p:nvGrpSpPr>
          <p:grpSpPr>
            <a:xfrm>
              <a:off x="4786314" y="4429127"/>
              <a:ext cx="2428892" cy="571502"/>
              <a:chOff x="1214414" y="4286256"/>
              <a:chExt cx="6572296" cy="1429554"/>
            </a:xfrm>
          </p:grpSpPr>
          <p:cxnSp>
            <p:nvCxnSpPr>
              <p:cNvPr id="291" name="Straight Arrow Connector 290"/>
              <p:cNvCxnSpPr/>
              <p:nvPr/>
            </p:nvCxnSpPr>
            <p:spPr>
              <a:xfrm flipV="1">
                <a:off x="1214414" y="4357694"/>
                <a:ext cx="178595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2" name="Straight Arrow Connector 291"/>
              <p:cNvCxnSpPr/>
              <p:nvPr/>
            </p:nvCxnSpPr>
            <p:spPr>
              <a:xfrm rot="10800000">
                <a:off x="1714480" y="4357694"/>
                <a:ext cx="3714776"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a:xfrm rot="5400000" flipH="1" flipV="1">
                <a:off x="6215074" y="4357694"/>
                <a:ext cx="1357322"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4" name="Straight Arrow Connector 293"/>
              <p:cNvCxnSpPr/>
              <p:nvPr/>
            </p:nvCxnSpPr>
            <p:spPr>
              <a:xfrm rot="5400000" flipH="1" flipV="1">
                <a:off x="7036611" y="4964917"/>
                <a:ext cx="1357322" cy="142876"/>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5" name="Straight Arrow Connector 294"/>
              <p:cNvCxnSpPr/>
              <p:nvPr/>
            </p:nvCxnSpPr>
            <p:spPr>
              <a:xfrm rot="16200000" flipV="1">
                <a:off x="5715008" y="4429132"/>
                <a:ext cx="1428760" cy="114300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rot="5400000" flipH="1" flipV="1">
                <a:off x="3178959" y="5036355"/>
                <a:ext cx="1357322" cy="158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p:nvPr/>
            </p:nvCxnSpPr>
            <p:spPr>
              <a:xfrm rot="10800000">
                <a:off x="1500166" y="4357694"/>
                <a:ext cx="1428760" cy="135732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rot="5400000" flipH="1" flipV="1">
                <a:off x="4304107" y="4589868"/>
                <a:ext cx="1357322" cy="89297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rot="16200000" flipV="1">
                <a:off x="4750595" y="4536289"/>
                <a:ext cx="1357322" cy="100013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grpSp>
      </p:grpSp>
      <p:pic>
        <p:nvPicPr>
          <p:cNvPr id="113" name="Picture 112" descr="Tangled Wires iStock_000007154954Small.jpg"/>
          <p:cNvPicPr>
            <a:picLocks noChangeAspect="1"/>
          </p:cNvPicPr>
          <p:nvPr/>
        </p:nvPicPr>
        <p:blipFill>
          <a:blip r:embed="rId3" cstate="print"/>
          <a:srcRect/>
          <a:stretch>
            <a:fillRect/>
          </a:stretch>
        </p:blipFill>
        <p:spPr bwMode="auto">
          <a:xfrm>
            <a:off x="3929058" y="4500570"/>
            <a:ext cx="1405578" cy="1000132"/>
          </a:xfrm>
          <a:prstGeom prst="rect">
            <a:avLst/>
          </a:prstGeom>
          <a:noFill/>
          <a:ln w="9525">
            <a:noFill/>
            <a:miter lim="800000"/>
            <a:headEnd/>
            <a:tailEnd/>
          </a:ln>
        </p:spPr>
      </p:pic>
      <p:sp>
        <p:nvSpPr>
          <p:cNvPr id="114" name="TextBox 113"/>
          <p:cNvSpPr txBox="1"/>
          <p:nvPr/>
        </p:nvSpPr>
        <p:spPr>
          <a:xfrm>
            <a:off x="928662" y="4714884"/>
            <a:ext cx="7215238" cy="646331"/>
          </a:xfrm>
          <a:prstGeom prst="rect">
            <a:avLst/>
          </a:prstGeom>
          <a:solidFill>
            <a:srgbClr val="00B050"/>
          </a:solidFill>
        </p:spPr>
        <p:txBody>
          <a:bodyPr wrap="square" rtlCol="0">
            <a:spAutoFit/>
          </a:bodyPr>
          <a:lstStyle/>
          <a:p>
            <a:pPr algn="ctr"/>
            <a:r>
              <a:rPr lang="en-ZA" b="1" dirty="0" smtClean="0">
                <a:solidFill>
                  <a:schemeClr val="bg1"/>
                </a:solidFill>
              </a:rPr>
              <a:t>Precision fundamental strategic taxonomy</a:t>
            </a:r>
          </a:p>
          <a:p>
            <a:pPr algn="ctr"/>
            <a:r>
              <a:rPr lang="en-ZA" b="1" dirty="0" smtClean="0">
                <a:solidFill>
                  <a:schemeClr val="bg1"/>
                </a:solidFill>
              </a:rPr>
              <a:t>The foundation of decision support</a:t>
            </a:r>
            <a:endParaRPr lang="en-US" b="1" dirty="0">
              <a:solidFill>
                <a:schemeClr val="bg1"/>
              </a:solidFill>
            </a:endParaRPr>
          </a:p>
        </p:txBody>
      </p:sp>
      <p:sp>
        <p:nvSpPr>
          <p:cNvPr id="115" name="Curved Right Arrow 114"/>
          <p:cNvSpPr/>
          <p:nvPr/>
        </p:nvSpPr>
        <p:spPr>
          <a:xfrm>
            <a:off x="142844" y="2928934"/>
            <a:ext cx="642942" cy="214314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TextBox 115"/>
          <p:cNvSpPr txBox="1"/>
          <p:nvPr/>
        </p:nvSpPr>
        <p:spPr>
          <a:xfrm rot="16200000">
            <a:off x="-136837" y="3637243"/>
            <a:ext cx="928694" cy="369332"/>
          </a:xfrm>
          <a:prstGeom prst="rect">
            <a:avLst/>
          </a:prstGeom>
          <a:noFill/>
        </p:spPr>
        <p:txBody>
          <a:bodyPr wrap="square" rtlCol="0">
            <a:spAutoFit/>
          </a:bodyPr>
          <a:lstStyle/>
          <a:p>
            <a:r>
              <a:rPr lang="en-ZA" dirty="0" smtClean="0"/>
              <a:t>Years</a:t>
            </a:r>
            <a:endParaRPr lang="en-US" dirty="0"/>
          </a:p>
        </p:txBody>
      </p:sp>
      <p:sp>
        <p:nvSpPr>
          <p:cNvPr id="117" name="Rectangle 116"/>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1000"/>
                                        <p:tgtEl>
                                          <p:spTgt spid="1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000"/>
                                        <p:tgtEl>
                                          <p:spTgt spid="19"/>
                                        </p:tgtEl>
                                      </p:cBhvr>
                                    </p:animEffect>
                                  </p:childTnLst>
                                </p:cTn>
                              </p:par>
                            </p:childTnLst>
                          </p:cTn>
                        </p:par>
                        <p:par>
                          <p:cTn id="37" fill="hold">
                            <p:stCondLst>
                              <p:cond delay="2000"/>
                            </p:stCondLst>
                            <p:childTnLst>
                              <p:par>
                                <p:cTn id="38" presetID="2" presetClass="entr" presetSubtype="3" fill="hold" grpId="0" nodeType="afterEffect">
                                  <p:stCondLst>
                                    <p:cond delay="0"/>
                                  </p:stCondLst>
                                  <p:childTnLst>
                                    <p:set>
                                      <p:cBhvr>
                                        <p:cTn id="39" dur="1" fill="hold">
                                          <p:stCondLst>
                                            <p:cond delay="0"/>
                                          </p:stCondLst>
                                        </p:cTn>
                                        <p:tgtEl>
                                          <p:spTgt spid="286"/>
                                        </p:tgtEl>
                                        <p:attrNameLst>
                                          <p:attrName>style.visibility</p:attrName>
                                        </p:attrNameLst>
                                      </p:cBhvr>
                                      <p:to>
                                        <p:strVal val="visible"/>
                                      </p:to>
                                    </p:set>
                                    <p:anim calcmode="lin" valueType="num">
                                      <p:cBhvr additive="base">
                                        <p:cTn id="40" dur="500" fill="hold"/>
                                        <p:tgtEl>
                                          <p:spTgt spid="286"/>
                                        </p:tgtEl>
                                        <p:attrNameLst>
                                          <p:attrName>ppt_x</p:attrName>
                                        </p:attrNameLst>
                                      </p:cBhvr>
                                      <p:tavLst>
                                        <p:tav tm="0">
                                          <p:val>
                                            <p:strVal val="1+#ppt_w/2"/>
                                          </p:val>
                                        </p:tav>
                                        <p:tav tm="100000">
                                          <p:val>
                                            <p:strVal val="#ppt_x"/>
                                          </p:val>
                                        </p:tav>
                                      </p:tavLst>
                                    </p:anim>
                                    <p:anim calcmode="lin" valueType="num">
                                      <p:cBhvr additive="base">
                                        <p:cTn id="41" dur="500" fill="hold"/>
                                        <p:tgtEl>
                                          <p:spTgt spid="286"/>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5"/>
                                        </p:tgtEl>
                                        <p:attrNameLst>
                                          <p:attrName>style.visibility</p:attrName>
                                        </p:attrNameLst>
                                      </p:cBhvr>
                                      <p:to>
                                        <p:strVal val="visible"/>
                                      </p:to>
                                    </p:set>
                                    <p:anim calcmode="lin" valueType="num">
                                      <p:cBhvr additive="base">
                                        <p:cTn id="46" dur="500" fill="hold"/>
                                        <p:tgtEl>
                                          <p:spTgt spid="115"/>
                                        </p:tgtEl>
                                        <p:attrNameLst>
                                          <p:attrName>ppt_x</p:attrName>
                                        </p:attrNameLst>
                                      </p:cBhvr>
                                      <p:tavLst>
                                        <p:tav tm="0">
                                          <p:val>
                                            <p:strVal val="#ppt_x"/>
                                          </p:val>
                                        </p:tav>
                                        <p:tav tm="100000">
                                          <p:val>
                                            <p:strVal val="#ppt_x"/>
                                          </p:val>
                                        </p:tav>
                                      </p:tavLst>
                                    </p:anim>
                                    <p:anim calcmode="lin" valueType="num">
                                      <p:cBhvr additive="base">
                                        <p:cTn id="47" dur="500" fill="hold"/>
                                        <p:tgtEl>
                                          <p:spTgt spid="115"/>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 presetClass="entr" presetSubtype="3" fill="hold" grpId="0" nodeType="afterEffect">
                                  <p:stCondLst>
                                    <p:cond delay="0"/>
                                  </p:stCondLst>
                                  <p:childTnLst>
                                    <p:set>
                                      <p:cBhvr>
                                        <p:cTn id="50" dur="1" fill="hold">
                                          <p:stCondLst>
                                            <p:cond delay="0"/>
                                          </p:stCondLst>
                                        </p:cTn>
                                        <p:tgtEl>
                                          <p:spTgt spid="114"/>
                                        </p:tgtEl>
                                        <p:attrNameLst>
                                          <p:attrName>style.visibility</p:attrName>
                                        </p:attrNameLst>
                                      </p:cBhvr>
                                      <p:to>
                                        <p:strVal val="visible"/>
                                      </p:to>
                                    </p:set>
                                    <p:anim calcmode="lin" valueType="num">
                                      <p:cBhvr additive="base">
                                        <p:cTn id="51" dur="500" fill="hold"/>
                                        <p:tgtEl>
                                          <p:spTgt spid="114"/>
                                        </p:tgtEl>
                                        <p:attrNameLst>
                                          <p:attrName>ppt_x</p:attrName>
                                        </p:attrNameLst>
                                      </p:cBhvr>
                                      <p:tavLst>
                                        <p:tav tm="0">
                                          <p:val>
                                            <p:strVal val="1+#ppt_w/2"/>
                                          </p:val>
                                        </p:tav>
                                        <p:tav tm="100000">
                                          <p:val>
                                            <p:strVal val="#ppt_x"/>
                                          </p:val>
                                        </p:tav>
                                      </p:tavLst>
                                    </p:anim>
                                    <p:anim calcmode="lin" valueType="num">
                                      <p:cBhvr additive="base">
                                        <p:cTn id="52" dur="500" fill="hold"/>
                                        <p:tgtEl>
                                          <p:spTgt spid="114"/>
                                        </p:tgtEl>
                                        <p:attrNameLst>
                                          <p:attrName>ppt_y</p:attrName>
                                        </p:attrNameLst>
                                      </p:cBhvr>
                                      <p:tavLst>
                                        <p:tav tm="0">
                                          <p:val>
                                            <p:strVal val="0-#ppt_h/2"/>
                                          </p:val>
                                        </p:tav>
                                        <p:tav tm="100000">
                                          <p:val>
                                            <p:strVal val="#ppt_y"/>
                                          </p:val>
                                        </p:tav>
                                      </p:tavLst>
                                    </p:anim>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16"/>
                                        </p:tgtEl>
                                        <p:attrNameLst>
                                          <p:attrName>style.visibility</p:attrName>
                                        </p:attrNameLst>
                                      </p:cBhvr>
                                      <p:to>
                                        <p:strVal val="visible"/>
                                      </p:to>
                                    </p:set>
                                    <p:animEffect transition="in" filter="fade">
                                      <p:cBhvr>
                                        <p:cTn id="56" dur="2000"/>
                                        <p:tgtEl>
                                          <p:spTgt spid="116"/>
                                        </p:tgtEl>
                                      </p:cBhvr>
                                    </p:animEffect>
                                  </p:childTnLst>
                                </p:cTn>
                              </p:par>
                            </p:childTnLst>
                          </p:cTn>
                        </p:par>
                        <p:par>
                          <p:cTn id="57" fill="hold">
                            <p:stCondLst>
                              <p:cond delay="3000"/>
                            </p:stCondLst>
                            <p:childTnLst>
                              <p:par>
                                <p:cTn id="58" presetID="10" presetClass="entr" presetSubtype="0" fill="hold" grpId="0" nodeType="afterEffect" nodePh="1">
                                  <p:stCondLst>
                                    <p:cond delay="0"/>
                                  </p:stCondLst>
                                  <p:endCondLst>
                                    <p:cond evt="begin" delay="0">
                                      <p:tn val="58"/>
                                    </p:cond>
                                  </p:endCondLst>
                                  <p:childTnLst>
                                    <p:set>
                                      <p:cBhvr>
                                        <p:cTn id="59" dur="1" fill="hold">
                                          <p:stCondLst>
                                            <p:cond delay="0"/>
                                          </p:stCondLst>
                                        </p:cTn>
                                        <p:tgtEl>
                                          <p:spTgt spid="117"/>
                                        </p:tgtEl>
                                        <p:attrNameLst>
                                          <p:attrName>style.visibility</p:attrName>
                                        </p:attrNameLst>
                                      </p:cBhvr>
                                      <p:to>
                                        <p:strVal val="visible"/>
                                      </p:to>
                                    </p:set>
                                    <p:animEffect transition="in" filter="fade">
                                      <p:cBhvr>
                                        <p:cTn id="60" dur="2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86" grpId="0" animBg="1"/>
      <p:bldP spid="114" grpId="0" animBg="1"/>
      <p:bldP spid="115" grpId="0" animBg="1"/>
      <p:bldP spid="116" grpId="0"/>
      <p:bldP spid="1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 Boy -- iStock_000006296490Small -- Trimmed.jpg"/>
          <p:cNvPicPr>
            <a:picLocks noChangeAspect="1"/>
          </p:cNvPicPr>
          <p:nvPr/>
        </p:nvPicPr>
        <p:blipFill>
          <a:blip r:embed="rId4" cstate="print"/>
          <a:stretch>
            <a:fillRect/>
          </a:stretch>
        </p:blipFill>
        <p:spPr>
          <a:xfrm>
            <a:off x="4357686" y="2786058"/>
            <a:ext cx="3075677" cy="3857628"/>
          </a:xfrm>
          <a:prstGeom prst="rect">
            <a:avLst/>
          </a:prstGeom>
        </p:spPr>
      </p:pic>
      <p:pic>
        <p:nvPicPr>
          <p:cNvPr id="7" name="Picture 6" descr="Blood -- iStock_000001889851Medium.jpg"/>
          <p:cNvPicPr>
            <a:picLocks noChangeAspect="1"/>
          </p:cNvPicPr>
          <p:nvPr/>
        </p:nvPicPr>
        <p:blipFill>
          <a:blip r:embed="rId5" cstate="print"/>
          <a:stretch>
            <a:fillRect/>
          </a:stretch>
        </p:blipFill>
        <p:spPr>
          <a:xfrm>
            <a:off x="0" y="1428736"/>
            <a:ext cx="9144000" cy="5429264"/>
          </a:xfrm>
          <a:prstGeom prst="rect">
            <a:avLst/>
          </a:prstGeom>
        </p:spPr>
      </p:pic>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Experiencing failure</a:t>
            </a:r>
            <a:endParaRPr lang="en-US" sz="2400" b="1" dirty="0">
              <a:solidFill>
                <a:schemeClr val="tx2"/>
              </a:solidFill>
            </a:endParaRPr>
          </a:p>
        </p:txBody>
      </p:sp>
      <p:pic>
        <p:nvPicPr>
          <p:cNvPr id="8" name="Picture 7" descr="jara child pic.jpg"/>
          <p:cNvPicPr>
            <a:picLocks noChangeAspect="1"/>
          </p:cNvPicPr>
          <p:nvPr/>
        </p:nvPicPr>
        <p:blipFill>
          <a:blip r:embed="rId6" cstate="print">
            <a:clrChange>
              <a:clrFrom>
                <a:srgbClr val="C40D0F"/>
              </a:clrFrom>
              <a:clrTo>
                <a:srgbClr val="C40D0F">
                  <a:alpha val="0"/>
                </a:srgbClr>
              </a:clrTo>
            </a:clrChange>
            <a:duotone>
              <a:prstClr val="black"/>
              <a:schemeClr val="accent2">
                <a:tint val="45000"/>
                <a:satMod val="400000"/>
              </a:schemeClr>
            </a:duotone>
          </a:blip>
          <a:stretch>
            <a:fillRect/>
          </a:stretch>
        </p:blipFill>
        <p:spPr>
          <a:xfrm>
            <a:off x="4286248" y="2714620"/>
            <a:ext cx="3143466" cy="3931736"/>
          </a:xfrm>
          <a:prstGeom prst="rect">
            <a:avLst/>
          </a:prstGeom>
        </p:spPr>
      </p:pic>
      <p:pic>
        <p:nvPicPr>
          <p:cNvPr id="6" name="Picture 5" descr="Steel Pole -- iStock_000006245310Small -- Trimmed.jpg"/>
          <p:cNvPicPr>
            <a:picLocks noChangeAspect="1"/>
          </p:cNvPicPr>
          <p:nvPr/>
        </p:nvPicPr>
        <p:blipFill>
          <a:blip r:embed="rId7" cstate="print"/>
          <a:stretch>
            <a:fillRect/>
          </a:stretch>
        </p:blipFill>
        <p:spPr>
          <a:xfrm rot="1625388">
            <a:off x="3730938" y="2275334"/>
            <a:ext cx="297263" cy="5023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Solution</a:t>
            </a:r>
          </a:p>
        </p:txBody>
      </p:sp>
      <p:sp>
        <p:nvSpPr>
          <p:cNvPr id="8" name="TextBox 7"/>
          <p:cNvSpPr txBox="1"/>
          <p:nvPr/>
        </p:nvSpPr>
        <p:spPr>
          <a:xfrm>
            <a:off x="500034" y="1500174"/>
            <a:ext cx="8215370" cy="646331"/>
          </a:xfrm>
          <a:prstGeom prst="rect">
            <a:avLst/>
          </a:prstGeom>
          <a:noFill/>
        </p:spPr>
        <p:txBody>
          <a:bodyPr wrap="square" rtlCol="0">
            <a:spAutoFit/>
          </a:bodyPr>
          <a:lstStyle/>
          <a:p>
            <a:r>
              <a:rPr lang="en-ZA" dirty="0" smtClean="0">
                <a:solidFill>
                  <a:srgbClr val="002060"/>
                </a:solidFill>
              </a:rPr>
              <a:t>Fundamental first principles precision strategic content engineering including configuration and integration – intelligent data</a:t>
            </a:r>
            <a:endParaRPr lang="en-US" dirty="0">
              <a:solidFill>
                <a:srgbClr val="002060"/>
              </a:solidFill>
            </a:endParaRPr>
          </a:p>
        </p:txBody>
      </p:sp>
      <p:pic>
        <p:nvPicPr>
          <p:cNvPr id="9" name="Picture 2"/>
          <p:cNvPicPr>
            <a:picLocks noChangeAspect="1" noChangeArrowheads="1"/>
          </p:cNvPicPr>
          <p:nvPr/>
        </p:nvPicPr>
        <p:blipFill>
          <a:blip r:embed="rId3" cstate="print"/>
          <a:srcRect/>
          <a:stretch>
            <a:fillRect/>
          </a:stretch>
        </p:blipFill>
        <p:spPr bwMode="auto">
          <a:xfrm>
            <a:off x="0" y="2214554"/>
            <a:ext cx="9144000" cy="46434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Value versus precision</a:t>
            </a:r>
          </a:p>
          <a:p>
            <a:r>
              <a:rPr lang="en-ZA" sz="2400" b="1" dirty="0" smtClean="0">
                <a:solidFill>
                  <a:srgbClr val="002060"/>
                </a:solidFill>
              </a:rPr>
              <a:t>A critical consideration</a:t>
            </a:r>
          </a:p>
        </p:txBody>
      </p:sp>
      <p:sp>
        <p:nvSpPr>
          <p:cNvPr id="6" name="Rectangle 5"/>
          <p:cNvSpPr/>
          <p:nvPr/>
        </p:nvSpPr>
        <p:spPr>
          <a:xfrm>
            <a:off x="932058" y="2000240"/>
            <a:ext cx="6987322" cy="3857652"/>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6" idx="0"/>
          </p:cNvCxnSpPr>
          <p:nvPr/>
        </p:nvCxnSpPr>
        <p:spPr>
          <a:xfrm>
            <a:off x="914400" y="5838092"/>
            <a:ext cx="7801004" cy="198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1282520" y="3643125"/>
            <a:ext cx="4429156" cy="196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43108" y="5929330"/>
            <a:ext cx="5143536" cy="369332"/>
          </a:xfrm>
          <a:prstGeom prst="rect">
            <a:avLst/>
          </a:prstGeom>
          <a:noFill/>
        </p:spPr>
        <p:txBody>
          <a:bodyPr wrap="square" rtlCol="0">
            <a:spAutoFit/>
          </a:bodyPr>
          <a:lstStyle/>
          <a:p>
            <a:pPr algn="r"/>
            <a:r>
              <a:rPr lang="en-ZA" dirty="0" smtClean="0"/>
              <a:t>Fundamental strategic taxonomy precision</a:t>
            </a:r>
            <a:endParaRPr lang="en-US" dirty="0"/>
          </a:p>
        </p:txBody>
      </p:sp>
      <p:sp>
        <p:nvSpPr>
          <p:cNvPr id="27" name="TextBox 26"/>
          <p:cNvSpPr txBox="1"/>
          <p:nvPr/>
        </p:nvSpPr>
        <p:spPr>
          <a:xfrm rot="16200000">
            <a:off x="-1113392" y="3672962"/>
            <a:ext cx="3286148" cy="369332"/>
          </a:xfrm>
          <a:prstGeom prst="rect">
            <a:avLst/>
          </a:prstGeom>
          <a:noFill/>
        </p:spPr>
        <p:txBody>
          <a:bodyPr wrap="square" rtlCol="0">
            <a:spAutoFit/>
          </a:bodyPr>
          <a:lstStyle/>
          <a:p>
            <a:pPr algn="r"/>
            <a:r>
              <a:rPr lang="en-ZA" dirty="0" smtClean="0"/>
              <a:t>Business value delivered    </a:t>
            </a:r>
            <a:endParaRPr lang="en-US" dirty="0"/>
          </a:p>
        </p:txBody>
      </p:sp>
      <p:sp>
        <p:nvSpPr>
          <p:cNvPr id="28" name="TextBox 27"/>
          <p:cNvSpPr txBox="1"/>
          <p:nvPr/>
        </p:nvSpPr>
        <p:spPr>
          <a:xfrm>
            <a:off x="7500958" y="5929330"/>
            <a:ext cx="928694" cy="369332"/>
          </a:xfrm>
          <a:prstGeom prst="rect">
            <a:avLst/>
          </a:prstGeom>
          <a:noFill/>
        </p:spPr>
        <p:txBody>
          <a:bodyPr wrap="square" rtlCol="0">
            <a:spAutoFit/>
          </a:bodyPr>
          <a:lstStyle/>
          <a:p>
            <a:r>
              <a:rPr lang="en-ZA" dirty="0" smtClean="0"/>
              <a:t>100%</a:t>
            </a:r>
            <a:endParaRPr lang="en-US" dirty="0"/>
          </a:p>
        </p:txBody>
      </p:sp>
      <p:sp>
        <p:nvSpPr>
          <p:cNvPr id="29" name="TextBox 28"/>
          <p:cNvSpPr txBox="1"/>
          <p:nvPr/>
        </p:nvSpPr>
        <p:spPr>
          <a:xfrm>
            <a:off x="71406" y="1845222"/>
            <a:ext cx="928694" cy="369332"/>
          </a:xfrm>
          <a:prstGeom prst="rect">
            <a:avLst/>
          </a:prstGeom>
          <a:noFill/>
        </p:spPr>
        <p:txBody>
          <a:bodyPr wrap="square" rtlCol="0">
            <a:spAutoFit/>
          </a:bodyPr>
          <a:lstStyle/>
          <a:p>
            <a:r>
              <a:rPr lang="en-ZA" dirty="0" smtClean="0"/>
              <a:t>100%</a:t>
            </a:r>
            <a:endParaRPr lang="en-US" dirty="0"/>
          </a:p>
        </p:txBody>
      </p:sp>
      <p:cxnSp>
        <p:nvCxnSpPr>
          <p:cNvPr id="14" name="Straight Connector 13"/>
          <p:cNvCxnSpPr/>
          <p:nvPr/>
        </p:nvCxnSpPr>
        <p:spPr>
          <a:xfrm>
            <a:off x="857224" y="5286388"/>
            <a:ext cx="750099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71538" y="5345684"/>
            <a:ext cx="6858048" cy="369332"/>
          </a:xfrm>
          <a:prstGeom prst="rect">
            <a:avLst/>
          </a:prstGeom>
          <a:noFill/>
        </p:spPr>
        <p:txBody>
          <a:bodyPr wrap="square" rtlCol="0">
            <a:spAutoFit/>
          </a:bodyPr>
          <a:lstStyle/>
          <a:p>
            <a:r>
              <a:rPr lang="en-ZA" b="1" dirty="0" smtClean="0">
                <a:solidFill>
                  <a:srgbClr val="FF0000"/>
                </a:solidFill>
              </a:rPr>
              <a:t>Just about every implementation I have ever seen</a:t>
            </a:r>
            <a:endParaRPr lang="en-US" b="1" dirty="0">
              <a:solidFill>
                <a:srgbClr val="FF0000"/>
              </a:solidFill>
            </a:endParaRPr>
          </a:p>
        </p:txBody>
      </p:sp>
      <p:cxnSp>
        <p:nvCxnSpPr>
          <p:cNvPr id="17" name="Straight Connector 16"/>
          <p:cNvCxnSpPr/>
          <p:nvPr/>
        </p:nvCxnSpPr>
        <p:spPr>
          <a:xfrm>
            <a:off x="866748" y="5786454"/>
            <a:ext cx="750099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786446" y="3929066"/>
            <a:ext cx="4143404"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643702" y="1500174"/>
            <a:ext cx="2143140" cy="369332"/>
          </a:xfrm>
          <a:prstGeom prst="rect">
            <a:avLst/>
          </a:prstGeom>
          <a:noFill/>
        </p:spPr>
        <p:txBody>
          <a:bodyPr wrap="square" rtlCol="0">
            <a:spAutoFit/>
          </a:bodyPr>
          <a:lstStyle/>
          <a:p>
            <a:pPr algn="ctr"/>
            <a:r>
              <a:rPr lang="en-ZA" b="1" dirty="0" smtClean="0">
                <a:solidFill>
                  <a:srgbClr val="00B050"/>
                </a:solidFill>
              </a:rPr>
              <a:t>The goal</a:t>
            </a:r>
            <a:endParaRPr lang="en-US" b="1" dirty="0">
              <a:solidFill>
                <a:srgbClr val="00B050"/>
              </a:solidFill>
            </a:endParaRPr>
          </a:p>
        </p:txBody>
      </p:sp>
      <p:cxnSp>
        <p:nvCxnSpPr>
          <p:cNvPr id="19" name="Straight Connector 18"/>
          <p:cNvCxnSpPr/>
          <p:nvPr/>
        </p:nvCxnSpPr>
        <p:spPr>
          <a:xfrm>
            <a:off x="714348" y="2571744"/>
            <a:ext cx="7500990"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000628" y="3929066"/>
            <a:ext cx="41434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285719" y="3929066"/>
            <a:ext cx="41434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4071934" y="2071678"/>
            <a:ext cx="3520317" cy="2647948"/>
          </a:xfrm>
          <a:prstGeom prst="rect">
            <a:avLst/>
          </a:prstGeom>
          <a:noFill/>
          <a:ln w="9525">
            <a:noFill/>
            <a:miter lim="800000"/>
            <a:headEnd/>
            <a:tailEnd/>
          </a:ln>
        </p:spPr>
      </p:pic>
      <p:sp>
        <p:nvSpPr>
          <p:cNvPr id="16" name="Freeform 15"/>
          <p:cNvSpPr/>
          <p:nvPr/>
        </p:nvSpPr>
        <p:spPr>
          <a:xfrm>
            <a:off x="914400" y="1997612"/>
            <a:ext cx="7004980" cy="3840480"/>
          </a:xfrm>
          <a:custGeom>
            <a:avLst/>
            <a:gdLst>
              <a:gd name="connsiteX0" fmla="*/ 0 w 5584874"/>
              <a:gd name="connsiteY0" fmla="*/ 3840480 h 3840480"/>
              <a:gd name="connsiteX1" fmla="*/ 2208628 w 5584874"/>
              <a:gd name="connsiteY1" fmla="*/ 3756074 h 3840480"/>
              <a:gd name="connsiteX2" fmla="*/ 4149969 w 5584874"/>
              <a:gd name="connsiteY2" fmla="*/ 3615397 h 3840480"/>
              <a:gd name="connsiteX3" fmla="*/ 4965895 w 5584874"/>
              <a:gd name="connsiteY3" fmla="*/ 3249637 h 3840480"/>
              <a:gd name="connsiteX4" fmla="*/ 5261317 w 5584874"/>
              <a:gd name="connsiteY4" fmla="*/ 2588456 h 3840480"/>
              <a:gd name="connsiteX5" fmla="*/ 5416062 w 5584874"/>
              <a:gd name="connsiteY5" fmla="*/ 1786597 h 3840480"/>
              <a:gd name="connsiteX6" fmla="*/ 5500468 w 5584874"/>
              <a:gd name="connsiteY6" fmla="*/ 970671 h 3840480"/>
              <a:gd name="connsiteX7" fmla="*/ 5542671 w 5584874"/>
              <a:gd name="connsiteY7" fmla="*/ 478302 h 3840480"/>
              <a:gd name="connsiteX8" fmla="*/ 5584874 w 5584874"/>
              <a:gd name="connsiteY8" fmla="*/ 0 h 384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4874" h="3840480">
                <a:moveTo>
                  <a:pt x="0" y="3840480"/>
                </a:moveTo>
                <a:lnTo>
                  <a:pt x="2208628" y="3756074"/>
                </a:lnTo>
                <a:cubicBezTo>
                  <a:pt x="2900289" y="3718560"/>
                  <a:pt x="3690425" y="3699803"/>
                  <a:pt x="4149969" y="3615397"/>
                </a:cubicBezTo>
                <a:cubicBezTo>
                  <a:pt x="4609513" y="3530991"/>
                  <a:pt x="4780670" y="3420794"/>
                  <a:pt x="4965895" y="3249637"/>
                </a:cubicBezTo>
                <a:cubicBezTo>
                  <a:pt x="5151120" y="3078480"/>
                  <a:pt x="5186289" y="2832296"/>
                  <a:pt x="5261317" y="2588456"/>
                </a:cubicBezTo>
                <a:cubicBezTo>
                  <a:pt x="5336345" y="2344616"/>
                  <a:pt x="5376204" y="2056228"/>
                  <a:pt x="5416062" y="1786597"/>
                </a:cubicBezTo>
                <a:cubicBezTo>
                  <a:pt x="5455921" y="1516966"/>
                  <a:pt x="5479367" y="1188720"/>
                  <a:pt x="5500468" y="970671"/>
                </a:cubicBezTo>
                <a:cubicBezTo>
                  <a:pt x="5521569" y="752622"/>
                  <a:pt x="5528603" y="640081"/>
                  <a:pt x="5542671" y="478302"/>
                </a:cubicBezTo>
                <a:cubicBezTo>
                  <a:pt x="5556739" y="316523"/>
                  <a:pt x="5570806" y="158261"/>
                  <a:pt x="5584874" y="0"/>
                </a:cubicBezTo>
              </a:path>
            </a:pathLst>
          </a:custGeom>
          <a:ln w="508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2050"/>
                                        </p:tgtEl>
                                        <p:attrNameLst>
                                          <p:attrName>style.visibility</p:attrName>
                                        </p:attrNameLst>
                                      </p:cBhvr>
                                      <p:to>
                                        <p:strVal val="visible"/>
                                      </p:to>
                                    </p:set>
                                    <p:animEffect transition="in" filter="fade">
                                      <p:cBhvr>
                                        <p:cTn id="71" dur="500"/>
                                        <p:tgtEl>
                                          <p:spTgt spid="2050"/>
                                        </p:tgtEl>
                                      </p:cBhvr>
                                    </p:animEffect>
                                  </p:childTnLst>
                                </p:cTn>
                              </p:par>
                            </p:childTnLst>
                          </p:cTn>
                        </p:par>
                        <p:par>
                          <p:cTn id="72" fill="hold">
                            <p:stCondLst>
                              <p:cond delay="8500"/>
                            </p:stCondLst>
                            <p:childTnLst>
                              <p:par>
                                <p:cTn id="73" presetID="10" presetClass="entr" presetSubtype="0" fill="hold" grpId="0" nodeType="afterEffect" nodePh="1">
                                  <p:stCondLst>
                                    <p:cond delay="0"/>
                                  </p:stCondLst>
                                  <p:endCondLst>
                                    <p:cond evt="begin" delay="0">
                                      <p:tn val="73"/>
                                    </p:cond>
                                  </p:endCondLst>
                                  <p:childTnLst>
                                    <p:set>
                                      <p:cBhvr>
                                        <p:cTn id="74" dur="1" fill="hold">
                                          <p:stCondLst>
                                            <p:cond delay="0"/>
                                          </p:stCondLst>
                                        </p:cTn>
                                        <p:tgtEl>
                                          <p:spTgt spid="25"/>
                                        </p:tgtEl>
                                        <p:attrNameLst>
                                          <p:attrName>style.visibility</p:attrName>
                                        </p:attrNameLst>
                                      </p:cBhvr>
                                      <p:to>
                                        <p:strVal val="visible"/>
                                      </p:to>
                                    </p:set>
                                    <p:animEffect transition="in" filter="fade">
                                      <p:cBhvr>
                                        <p:cTn id="75"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p:bldP spid="27" grpId="0"/>
      <p:bldP spid="28" grpId="0"/>
      <p:bldP spid="29" grpId="0"/>
      <p:bldP spid="15" grpId="0"/>
      <p:bldP spid="22" grpId="0"/>
      <p:bldP spid="16" grpId="0" animBg="1"/>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rgbClr val="002060"/>
                </a:solidFill>
              </a:rPr>
              <a:t>Characteristics of precision strategic content engineering</a:t>
            </a:r>
          </a:p>
          <a:p>
            <a:r>
              <a:rPr lang="en-ZA" sz="2400" b="1" dirty="0" smtClean="0">
                <a:solidFill>
                  <a:srgbClr val="002060"/>
                </a:solidFill>
              </a:rPr>
              <a:t>Methods and standards</a:t>
            </a:r>
          </a:p>
        </p:txBody>
      </p:sp>
      <p:sp>
        <p:nvSpPr>
          <p:cNvPr id="8" name="TextBox 7"/>
          <p:cNvSpPr txBox="1"/>
          <p:nvPr/>
        </p:nvSpPr>
        <p:spPr>
          <a:xfrm>
            <a:off x="500034" y="1643050"/>
            <a:ext cx="7929618" cy="4801314"/>
          </a:xfrm>
          <a:prstGeom prst="rect">
            <a:avLst/>
          </a:prstGeom>
          <a:noFill/>
        </p:spPr>
        <p:txBody>
          <a:bodyPr wrap="square" rtlCol="0">
            <a:spAutoFit/>
          </a:bodyPr>
          <a:lstStyle/>
          <a:p>
            <a:pPr>
              <a:buFont typeface="Wingdings" pitchFamily="2" charset="2"/>
              <a:buChar char="Ø"/>
            </a:pPr>
            <a:r>
              <a:rPr lang="en-ZA" dirty="0" smtClean="0">
                <a:solidFill>
                  <a:srgbClr val="002060"/>
                </a:solidFill>
              </a:rPr>
              <a:t>Driven by executive (strategic) decision support requirements</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Fundamental first principles </a:t>
            </a:r>
            <a:r>
              <a:rPr lang="en-ZA" dirty="0" smtClean="0">
                <a:solidFill>
                  <a:srgbClr val="002060"/>
                </a:solidFill>
                <a:sym typeface="Wingdings" pitchFamily="2" charset="2"/>
              </a:rPr>
              <a:t> </a:t>
            </a:r>
            <a:r>
              <a:rPr lang="en-ZA" dirty="0" smtClean="0">
                <a:solidFill>
                  <a:srgbClr val="002060"/>
                </a:solidFill>
              </a:rPr>
              <a:t>Strategic</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Highly structured </a:t>
            </a:r>
            <a:r>
              <a:rPr lang="en-ZA" dirty="0" smtClean="0">
                <a:solidFill>
                  <a:srgbClr val="002060"/>
                </a:solidFill>
                <a:sym typeface="Wingdings" pitchFamily="2" charset="2"/>
              </a:rPr>
              <a:t> </a:t>
            </a:r>
            <a:r>
              <a:rPr lang="en-ZA" dirty="0" smtClean="0">
                <a:solidFill>
                  <a:srgbClr val="002060"/>
                </a:solidFill>
              </a:rPr>
              <a:t>Hierarchical</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Very specific coding and layout conventions for ease of use</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Disciplined code design and maintenance</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Massive improvement in management information and decision support</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Deliver the often promised but seldom delivered benefits of business </a:t>
            </a:r>
            <a:r>
              <a:rPr lang="en-ZA" dirty="0" err="1" smtClean="0">
                <a:solidFill>
                  <a:srgbClr val="002060"/>
                </a:solidFill>
              </a:rPr>
              <a:t>ERP</a:t>
            </a:r>
            <a:r>
              <a:rPr lang="en-ZA" dirty="0" smtClean="0">
                <a:solidFill>
                  <a:srgbClr val="002060"/>
                </a:solidFill>
              </a:rPr>
              <a:t>, CRM, </a:t>
            </a:r>
            <a:r>
              <a:rPr lang="en-ZA" dirty="0" err="1" smtClean="0">
                <a:solidFill>
                  <a:srgbClr val="002060"/>
                </a:solidFill>
              </a:rPr>
              <a:t>ECM</a:t>
            </a:r>
            <a:r>
              <a:rPr lang="en-ZA" dirty="0" smtClean="0">
                <a:solidFill>
                  <a:srgbClr val="002060"/>
                </a:solidFill>
              </a:rPr>
              <a:t>, BI, IT </a:t>
            </a:r>
            <a:r>
              <a:rPr lang="en-ZA" dirty="0" smtClean="0">
                <a:solidFill>
                  <a:srgbClr val="002060"/>
                </a:solidFill>
                <a:sym typeface="Wingdings" pitchFamily="2" charset="2"/>
              </a:rPr>
              <a:t> business system</a:t>
            </a:r>
            <a:r>
              <a:rPr lang="en-ZA" dirty="0" smtClean="0">
                <a:solidFill>
                  <a:srgbClr val="002060"/>
                </a:solidFill>
              </a:rPr>
              <a:t> investments</a:t>
            </a:r>
          </a:p>
          <a:p>
            <a:pPr>
              <a:buFont typeface="Wingdings" pitchFamily="2" charset="2"/>
              <a:buChar char="Ø"/>
            </a:pPr>
            <a:endParaRPr lang="en-ZA" dirty="0" smtClean="0">
              <a:solidFill>
                <a:srgbClr val="002060"/>
              </a:solidFill>
            </a:endParaRPr>
          </a:p>
          <a:p>
            <a:pPr>
              <a:buFont typeface="Wingdings" pitchFamily="2" charset="2"/>
              <a:buChar char="Ø"/>
            </a:pPr>
            <a:r>
              <a:rPr lang="en-ZA" dirty="0" smtClean="0">
                <a:solidFill>
                  <a:srgbClr val="002060"/>
                </a:solidFill>
              </a:rPr>
              <a:t>An opportunity to gear your current investment</a:t>
            </a:r>
            <a:endParaRPr lang="en-US" b="1" dirty="0">
              <a:solidFill>
                <a:srgbClr val="002060"/>
              </a:solidFill>
            </a:endParaRPr>
          </a:p>
        </p:txBody>
      </p:sp>
      <p:pic>
        <p:nvPicPr>
          <p:cNvPr id="6" name="Picture 2"/>
          <p:cNvPicPr>
            <a:picLocks noChangeAspect="1" noChangeArrowheads="1"/>
          </p:cNvPicPr>
          <p:nvPr/>
        </p:nvPicPr>
        <p:blipFill>
          <a:blip r:embed="rId3" cstate="print"/>
          <a:srcRect/>
          <a:stretch>
            <a:fillRect/>
          </a:stretch>
        </p:blipFill>
        <p:spPr bwMode="auto">
          <a:xfrm>
            <a:off x="7211792" y="2000241"/>
            <a:ext cx="1932240" cy="12858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2000"/>
                                        <p:tgtEl>
                                          <p:spTgt spid="8">
                                            <p:txEl>
                                              <p:pRg st="0" end="0"/>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2000"/>
                                        <p:tgtEl>
                                          <p:spTgt spid="8">
                                            <p:txEl>
                                              <p:pRg st="2" end="2"/>
                                            </p:txEl>
                                          </p:spTgt>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2000"/>
                                        <p:tgtEl>
                                          <p:spTgt spid="8">
                                            <p:txEl>
                                              <p:pRg st="4" end="4"/>
                                            </p:txEl>
                                          </p:spTgt>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fade">
                                      <p:cBhvr>
                                        <p:cTn id="31" dur="2000"/>
                                        <p:tgtEl>
                                          <p:spTgt spid="8">
                                            <p:txEl>
                                              <p:pRg st="6" end="6"/>
                                            </p:txEl>
                                          </p:spTgt>
                                        </p:tgtEl>
                                      </p:cBhvr>
                                    </p:animEffect>
                                  </p:childTnLst>
                                </p:cTn>
                              </p:par>
                            </p:childTnLst>
                          </p:cTn>
                        </p:par>
                        <p:par>
                          <p:cTn id="32" fill="hold">
                            <p:stCondLst>
                              <p:cond delay="13000"/>
                            </p:stCondLst>
                            <p:childTnLst>
                              <p:par>
                                <p:cTn id="33" presetID="10" presetClass="entr" presetSubtype="0" fill="hold" nodeType="after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2000"/>
                                        <p:tgtEl>
                                          <p:spTgt spid="8">
                                            <p:txEl>
                                              <p:pRg st="8" end="8"/>
                                            </p:txEl>
                                          </p:spTgt>
                                        </p:tgtEl>
                                      </p:cBhvr>
                                    </p:animEffect>
                                  </p:childTnLst>
                                </p:cTn>
                              </p:par>
                            </p:childTnLst>
                          </p:cTn>
                        </p:par>
                        <p:par>
                          <p:cTn id="36" fill="hold">
                            <p:stCondLst>
                              <p:cond delay="15000"/>
                            </p:stCondLst>
                            <p:childTnLst>
                              <p:par>
                                <p:cTn id="37" presetID="10" presetClass="entr" presetSubtype="0" fill="hold" nodeType="after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animEffect transition="in" filter="fade">
                                      <p:cBhvr>
                                        <p:cTn id="39" dur="2000"/>
                                        <p:tgtEl>
                                          <p:spTgt spid="8">
                                            <p:txEl>
                                              <p:pRg st="10" end="10"/>
                                            </p:txEl>
                                          </p:spTgt>
                                        </p:tgtEl>
                                      </p:cBhvr>
                                    </p:animEffect>
                                  </p:childTnLst>
                                </p:cTn>
                              </p:par>
                            </p:childTnLst>
                          </p:cTn>
                        </p:par>
                        <p:par>
                          <p:cTn id="40" fill="hold">
                            <p:stCondLst>
                              <p:cond delay="17000"/>
                            </p:stCondLst>
                            <p:childTnLst>
                              <p:par>
                                <p:cTn id="41" presetID="10" presetClass="entr" presetSubtype="0" fill="hold" nodeType="afterEffect">
                                  <p:stCondLst>
                                    <p:cond delay="0"/>
                                  </p:stCondLst>
                                  <p:childTnLst>
                                    <p:set>
                                      <p:cBhvr>
                                        <p:cTn id="42" dur="1" fill="hold">
                                          <p:stCondLst>
                                            <p:cond delay="0"/>
                                          </p:stCondLst>
                                        </p:cTn>
                                        <p:tgtEl>
                                          <p:spTgt spid="8">
                                            <p:txEl>
                                              <p:pRg st="12" end="12"/>
                                            </p:txEl>
                                          </p:spTgt>
                                        </p:tgtEl>
                                        <p:attrNameLst>
                                          <p:attrName>style.visibility</p:attrName>
                                        </p:attrNameLst>
                                      </p:cBhvr>
                                      <p:to>
                                        <p:strVal val="visible"/>
                                      </p:to>
                                    </p:set>
                                    <p:animEffect transition="in" filter="fade">
                                      <p:cBhvr>
                                        <p:cTn id="43" dur="2000"/>
                                        <p:tgtEl>
                                          <p:spTgt spid="8">
                                            <p:txEl>
                                              <p:pRg st="12" end="12"/>
                                            </p:txEl>
                                          </p:spTgt>
                                        </p:tgtEl>
                                      </p:cBhvr>
                                    </p:animEffect>
                                  </p:childTnLst>
                                </p:cTn>
                              </p:par>
                            </p:childTnLst>
                          </p:cTn>
                        </p:par>
                        <p:par>
                          <p:cTn id="44" fill="hold">
                            <p:stCondLst>
                              <p:cond delay="19000"/>
                            </p:stCondLst>
                            <p:childTnLst>
                              <p:par>
                                <p:cTn id="45" presetID="10" presetClass="entr" presetSubtype="0" fill="hold" nodeType="afterEffect">
                                  <p:stCondLst>
                                    <p:cond delay="0"/>
                                  </p:stCondLst>
                                  <p:childTnLst>
                                    <p:set>
                                      <p:cBhvr>
                                        <p:cTn id="46" dur="1" fill="hold">
                                          <p:stCondLst>
                                            <p:cond delay="0"/>
                                          </p:stCondLst>
                                        </p:cTn>
                                        <p:tgtEl>
                                          <p:spTgt spid="8">
                                            <p:txEl>
                                              <p:pRg st="14" end="14"/>
                                            </p:txEl>
                                          </p:spTgt>
                                        </p:tgtEl>
                                        <p:attrNameLst>
                                          <p:attrName>style.visibility</p:attrName>
                                        </p:attrNameLst>
                                      </p:cBhvr>
                                      <p:to>
                                        <p:strVal val="visible"/>
                                      </p:to>
                                    </p:set>
                                    <p:animEffect transition="in" filter="fade">
                                      <p:cBhvr>
                                        <p:cTn id="47" dur="20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Chart 2"/>
          <p:cNvGraphicFramePr>
            <a:graphicFrameLocks/>
          </p:cNvGraphicFramePr>
          <p:nvPr/>
        </p:nvGraphicFramePr>
        <p:xfrm>
          <a:off x="0" y="1143000"/>
          <a:ext cx="8991600" cy="5511800"/>
        </p:xfrm>
        <a:graphic>
          <a:graphicData uri="http://schemas.openxmlformats.org/presentationml/2006/ole">
            <mc:AlternateContent xmlns:mc="http://schemas.openxmlformats.org/markup-compatibility/2006">
              <mc:Choice xmlns:v="urn:schemas-microsoft-com:vml" Requires="v">
                <p:oleObj spid="_x0000_s150531" name="Worksheet" r:id="rId5" imgW="8991661" imgH="5514929" progId="Excel.Sheet.8">
                  <p:embed/>
                </p:oleObj>
              </mc:Choice>
              <mc:Fallback>
                <p:oleObj name="Worksheet" r:id="rId5" imgW="8991661" imgH="5514929" progId="Excel.Sheet.8">
                  <p:embed/>
                  <p:pic>
                    <p:nvPicPr>
                      <p:cNvPr id="0" name="Char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43000"/>
                        <a:ext cx="8991600" cy="551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19" name="Title 1"/>
          <p:cNvSpPr txBox="1">
            <a:spLocks/>
          </p:cNvSpPr>
          <p:nvPr/>
        </p:nvSpPr>
        <p:spPr bwMode="auto">
          <a:xfrm>
            <a:off x="379413" y="214313"/>
            <a:ext cx="6835775" cy="785812"/>
          </a:xfrm>
          <a:prstGeom prst="rect">
            <a:avLst/>
          </a:prstGeom>
          <a:noFill/>
          <a:ln w="9525">
            <a:noFill/>
            <a:miter lim="800000"/>
            <a:headEnd/>
            <a:tailEnd/>
          </a:ln>
        </p:spPr>
        <p:txBody>
          <a:bodyPr anchor="ctr"/>
          <a:lstStyle/>
          <a:p>
            <a:r>
              <a:rPr lang="en-US" sz="2400" b="1" dirty="0">
                <a:solidFill>
                  <a:srgbClr val="002060"/>
                </a:solidFill>
                <a:latin typeface="Verdana" pitchFamily="34" charset="0"/>
              </a:rPr>
              <a:t>Factors for </a:t>
            </a:r>
            <a:r>
              <a:rPr lang="en-US" sz="2400" b="1" dirty="0" err="1">
                <a:solidFill>
                  <a:srgbClr val="002060"/>
                </a:solidFill>
                <a:latin typeface="Verdana" pitchFamily="34" charset="0"/>
              </a:rPr>
              <a:t>ERP</a:t>
            </a:r>
            <a:r>
              <a:rPr lang="en-US" sz="2400" b="1" dirty="0">
                <a:solidFill>
                  <a:srgbClr val="002060"/>
                </a:solidFill>
                <a:latin typeface="Verdana" pitchFamily="34" charset="0"/>
              </a:rPr>
              <a:t> reimplementation success</a:t>
            </a:r>
          </a:p>
        </p:txBody>
      </p:sp>
      <p:sp>
        <p:nvSpPr>
          <p:cNvPr id="7" name="Oval 6"/>
          <p:cNvSpPr/>
          <p:nvPr/>
        </p:nvSpPr>
        <p:spPr>
          <a:xfrm>
            <a:off x="4429124" y="3643314"/>
            <a:ext cx="47148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904817">
            <a:off x="-122993" y="3284953"/>
            <a:ext cx="9444961" cy="1323439"/>
          </a:xfrm>
          <a:prstGeom prst="rect">
            <a:avLst/>
          </a:prstGeom>
          <a:solidFill>
            <a:schemeClr val="accent1"/>
          </a:solidFill>
        </p:spPr>
        <p:txBody>
          <a:bodyPr wrap="square" rtlCol="0">
            <a:spAutoFit/>
          </a:bodyPr>
          <a:lstStyle/>
          <a:p>
            <a:pPr algn="ctr"/>
            <a:r>
              <a:rPr lang="en-ZA" sz="4000" dirty="0" smtClean="0">
                <a:solidFill>
                  <a:schemeClr val="bg1"/>
                </a:solidFill>
              </a:rPr>
              <a:t>Strong content engineering is the most tangible factor for success</a:t>
            </a:r>
            <a:endParaRPr lang="en-US" sz="4000" dirty="0">
              <a:solidFill>
                <a:schemeClr val="bg1"/>
              </a:solidFill>
            </a:endParaRP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fade">
                                      <p:cBhvr>
                                        <p:cTn id="7" dur="2000"/>
                                        <p:tgtEl>
                                          <p:spTgt spid="6041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Summing up</a:t>
            </a:r>
            <a:endParaRPr lang="en-US" sz="2400" b="1" dirty="0">
              <a:solidFill>
                <a:srgbClr val="002060"/>
              </a:solidFill>
            </a:endParaRPr>
          </a:p>
        </p:txBody>
      </p:sp>
      <p:sp>
        <p:nvSpPr>
          <p:cNvPr id="21" name="TextBox 20"/>
          <p:cNvSpPr txBox="1"/>
          <p:nvPr/>
        </p:nvSpPr>
        <p:spPr>
          <a:xfrm>
            <a:off x="785786" y="1571612"/>
            <a:ext cx="7643866" cy="5078313"/>
          </a:xfrm>
          <a:prstGeom prst="rect">
            <a:avLst/>
          </a:prstGeom>
          <a:noFill/>
          <a:ln w="25400">
            <a:solidFill>
              <a:schemeClr val="tx2"/>
            </a:solidFill>
          </a:ln>
        </p:spPr>
        <p:txBody>
          <a:bodyPr wrap="square" rtlCol="0">
            <a:spAutoFit/>
          </a:bodyPr>
          <a:lstStyle/>
          <a:p>
            <a:pPr marL="342900" indent="-342900">
              <a:buFont typeface="+mj-lt"/>
              <a:buAutoNum type="arabicPeriod"/>
            </a:pPr>
            <a:r>
              <a:rPr lang="en-ZA" dirty="0" smtClean="0">
                <a:solidFill>
                  <a:srgbClr val="002060"/>
                </a:solidFill>
              </a:rPr>
              <a:t>Excellent high value decisions rely on logical strategically aligned information </a:t>
            </a:r>
            <a:r>
              <a:rPr lang="en-ZA" dirty="0" smtClean="0">
                <a:solidFill>
                  <a:srgbClr val="002060"/>
                </a:solidFill>
                <a:sym typeface="Wingdings" pitchFamily="2" charset="2"/>
              </a:rPr>
              <a:t> </a:t>
            </a:r>
            <a:r>
              <a:rPr lang="en-ZA" dirty="0" smtClean="0">
                <a:solidFill>
                  <a:srgbClr val="0070C0"/>
                </a:solidFill>
                <a:sym typeface="Wingdings" pitchFamily="2" charset="2"/>
              </a:rPr>
              <a:t>the information to thrive</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To get executive intelligence OUT you must </a:t>
            </a:r>
            <a:r>
              <a:rPr lang="en-ZA" b="1" dirty="0" smtClean="0">
                <a:solidFill>
                  <a:srgbClr val="0070C0"/>
                </a:solidFill>
                <a:sym typeface="Wingdings" pitchFamily="2" charset="2"/>
              </a:rPr>
              <a:t>put executive intelligence IN – “</a:t>
            </a:r>
            <a:r>
              <a:rPr lang="en-ZA" b="1" smtClean="0">
                <a:solidFill>
                  <a:srgbClr val="0070C0"/>
                </a:solidFill>
                <a:sym typeface="Wingdings" pitchFamily="2" charset="2"/>
              </a:rPr>
              <a:t>intelligent content”</a:t>
            </a:r>
            <a:endParaRPr lang="en-ZA" b="1" dirty="0" smtClean="0">
              <a:solidFill>
                <a:srgbClr val="0070C0"/>
              </a:solidFill>
              <a:sym typeface="Wingdings" pitchFamily="2" charset="2"/>
            </a:endParaRP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Precision strategic content engineering IS </a:t>
            </a:r>
            <a:r>
              <a:rPr lang="en-ZA" b="1" dirty="0" smtClean="0">
                <a:solidFill>
                  <a:srgbClr val="0070C0"/>
                </a:solidFill>
                <a:sym typeface="Wingdings" pitchFamily="2" charset="2"/>
              </a:rPr>
              <a:t>THE missing link in </a:t>
            </a:r>
            <a:r>
              <a:rPr lang="en-ZA" b="1" dirty="0" err="1" smtClean="0">
                <a:solidFill>
                  <a:srgbClr val="0070C0"/>
                </a:solidFill>
                <a:sym typeface="Wingdings" pitchFamily="2" charset="2"/>
              </a:rPr>
              <a:t>ERP</a:t>
            </a:r>
            <a:r>
              <a:rPr lang="en-ZA" b="1" dirty="0" smtClean="0">
                <a:solidFill>
                  <a:srgbClr val="0070C0"/>
                </a:solidFill>
                <a:sym typeface="Wingdings" pitchFamily="2" charset="2"/>
              </a:rPr>
              <a:t> and IBIS</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Requires a significant investment</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An ART and a science</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Do NOT scrap your current system until you have thoroughly evaluated this</a:t>
            </a:r>
          </a:p>
          <a:p>
            <a:pPr marL="342900" indent="-342900">
              <a:buFont typeface="+mj-lt"/>
              <a:buAutoNum type="arabicPeriod"/>
            </a:pPr>
            <a:endParaRPr lang="en-ZA" dirty="0" smtClean="0">
              <a:solidFill>
                <a:srgbClr val="002060"/>
              </a:solidFill>
              <a:sym typeface="Wingdings" pitchFamily="2" charset="2"/>
            </a:endParaRPr>
          </a:p>
          <a:p>
            <a:pPr marL="342900" indent="-342900">
              <a:buFont typeface="+mj-lt"/>
              <a:buAutoNum type="arabicPeriod"/>
            </a:pPr>
            <a:r>
              <a:rPr lang="en-ZA" dirty="0" smtClean="0">
                <a:solidFill>
                  <a:srgbClr val="002060"/>
                </a:solidFill>
                <a:sym typeface="Wingdings" pitchFamily="2" charset="2"/>
              </a:rPr>
              <a:t>An opportunity for dramatic gearing of your current investment</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5929322" y="3571876"/>
            <a:ext cx="1932240" cy="1285884"/>
          </a:xfrm>
          <a:prstGeom prst="rect">
            <a:avLst/>
          </a:prstGeom>
          <a:noFill/>
          <a:ln w="9525">
            <a:noFill/>
            <a:miter lim="800000"/>
            <a:headEnd/>
            <a:tailEnd/>
          </a:ln>
        </p:spPr>
      </p:pic>
      <p:sp>
        <p:nvSpPr>
          <p:cNvPr id="5" name="TextBox 4"/>
          <p:cNvSpPr txBox="1"/>
          <p:nvPr/>
        </p:nvSpPr>
        <p:spPr>
          <a:xfrm>
            <a:off x="5929322" y="4214818"/>
            <a:ext cx="2000264" cy="646331"/>
          </a:xfrm>
          <a:prstGeom prst="rect">
            <a:avLst/>
          </a:prstGeom>
          <a:solidFill>
            <a:schemeClr val="accent1">
              <a:alpha val="61000"/>
            </a:schemeClr>
          </a:solidFill>
        </p:spPr>
        <p:txBody>
          <a:bodyPr wrap="square" rtlCol="0">
            <a:spAutoFit/>
          </a:bodyPr>
          <a:lstStyle/>
          <a:p>
            <a:pPr algn="ctr"/>
            <a:r>
              <a:rPr lang="en-ZA" b="1" dirty="0" smtClean="0">
                <a:solidFill>
                  <a:srgbClr val="FF0000"/>
                </a:solidFill>
              </a:rPr>
              <a:t>Better DECISIONS</a:t>
            </a:r>
            <a:endParaRPr lang="en-US" b="1" dirty="0">
              <a:solidFill>
                <a:srgbClr val="FF0000"/>
              </a:solidFill>
            </a:endParaRPr>
          </a:p>
        </p:txBody>
      </p:sp>
      <p:sp>
        <p:nvSpPr>
          <p:cNvPr id="6" name="Rectangle 5"/>
          <p:cNvSpPr/>
          <p:nvPr/>
        </p:nvSpPr>
        <p:spPr>
          <a:xfrm>
            <a:off x="8643966" y="6643710"/>
            <a:ext cx="50003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2000"/>
                                        <p:tgtEl>
                                          <p:spTgt spid="21">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animEffect transition="in" filter="fade">
                                      <p:cBhvr>
                                        <p:cTn id="15" dur="2000"/>
                                        <p:tgtEl>
                                          <p:spTgt spid="21">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animEffect transition="in" filter="fade">
                                      <p:cBhvr>
                                        <p:cTn id="19" dur="2000"/>
                                        <p:tgtEl>
                                          <p:spTgt spid="21">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1">
                                            <p:txEl>
                                              <p:pRg st="8" end="8"/>
                                            </p:txEl>
                                          </p:spTgt>
                                        </p:tgtEl>
                                        <p:attrNameLst>
                                          <p:attrName>style.visibility</p:attrName>
                                        </p:attrNameLst>
                                      </p:cBhvr>
                                      <p:to>
                                        <p:strVal val="visible"/>
                                      </p:to>
                                    </p:set>
                                    <p:animEffect transition="in" filter="fade">
                                      <p:cBhvr>
                                        <p:cTn id="23" dur="2000"/>
                                        <p:tgtEl>
                                          <p:spTgt spid="21">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21">
                                            <p:txEl>
                                              <p:pRg st="10" end="10"/>
                                            </p:txEl>
                                          </p:spTgt>
                                        </p:tgtEl>
                                        <p:attrNameLst>
                                          <p:attrName>style.visibility</p:attrName>
                                        </p:attrNameLst>
                                      </p:cBhvr>
                                      <p:to>
                                        <p:strVal val="visible"/>
                                      </p:to>
                                    </p:set>
                                    <p:animEffect transition="in" filter="fade">
                                      <p:cBhvr>
                                        <p:cTn id="31" dur="2000"/>
                                        <p:tgtEl>
                                          <p:spTgt spid="21">
                                            <p:txEl>
                                              <p:pRg st="10" end="10"/>
                                            </p:txEl>
                                          </p:spTgt>
                                        </p:tgtEl>
                                      </p:cBhvr>
                                    </p:animEffect>
                                  </p:childTnLst>
                                </p:cTn>
                              </p:par>
                            </p:childTnLst>
                          </p:cTn>
                        </p:par>
                        <p:par>
                          <p:cTn id="32" fill="hold">
                            <p:stCondLst>
                              <p:cond delay="13000"/>
                            </p:stCondLst>
                            <p:childTnLst>
                              <p:par>
                                <p:cTn id="33" presetID="10" presetClass="entr" presetSubtype="0" fill="hold" nodeType="afterEffect">
                                  <p:stCondLst>
                                    <p:cond delay="0"/>
                                  </p:stCondLst>
                                  <p:childTnLst>
                                    <p:set>
                                      <p:cBhvr>
                                        <p:cTn id="34" dur="1" fill="hold">
                                          <p:stCondLst>
                                            <p:cond delay="0"/>
                                          </p:stCondLst>
                                        </p:cTn>
                                        <p:tgtEl>
                                          <p:spTgt spid="21">
                                            <p:txEl>
                                              <p:pRg st="12" end="12"/>
                                            </p:txEl>
                                          </p:spTgt>
                                        </p:tgtEl>
                                        <p:attrNameLst>
                                          <p:attrName>style.visibility</p:attrName>
                                        </p:attrNameLst>
                                      </p:cBhvr>
                                      <p:to>
                                        <p:strVal val="visible"/>
                                      </p:to>
                                    </p:set>
                                    <p:animEffect transition="in" filter="fade">
                                      <p:cBhvr>
                                        <p:cTn id="35" dur="2000"/>
                                        <p:tgtEl>
                                          <p:spTgt spid="21">
                                            <p:txEl>
                                              <p:pRg st="12" end="12"/>
                                            </p:txEl>
                                          </p:spTgt>
                                        </p:tgtEl>
                                      </p:cBhvr>
                                    </p:animEffect>
                                  </p:childTnLst>
                                </p:cTn>
                              </p:par>
                            </p:childTnLst>
                          </p:cTn>
                        </p:par>
                        <p:par>
                          <p:cTn id="36" fill="hold">
                            <p:stCondLst>
                              <p:cond delay="15000"/>
                            </p:stCondLst>
                            <p:childTnLst>
                              <p:par>
                                <p:cTn id="37" presetID="2" presetClass="entr" presetSubtype="3"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1+#ppt_w/2"/>
                                          </p:val>
                                        </p:tav>
                                        <p:tav tm="100000">
                                          <p:val>
                                            <p:strVal val="#ppt_x"/>
                                          </p:val>
                                        </p:tav>
                                      </p:tavLst>
                                    </p:anim>
                                    <p:anim calcmode="lin" valueType="num">
                                      <p:cBhvr additive="base">
                                        <p:cTn id="40" dur="1000" fill="hold"/>
                                        <p:tgtEl>
                                          <p:spTgt spid="5"/>
                                        </p:tgtEl>
                                        <p:attrNameLst>
                                          <p:attrName>ppt_y</p:attrName>
                                        </p:attrNameLst>
                                      </p:cBhvr>
                                      <p:tavLst>
                                        <p:tav tm="0">
                                          <p:val>
                                            <p:strVal val="0-#ppt_h/2"/>
                                          </p:val>
                                        </p:tav>
                                        <p:tav tm="100000">
                                          <p:val>
                                            <p:strVal val="#ppt_y"/>
                                          </p:val>
                                        </p:tav>
                                      </p:tavLst>
                                    </p:anim>
                                  </p:childTnLst>
                                </p:cTn>
                              </p:par>
                            </p:childTnLst>
                          </p:cTn>
                        </p:par>
                        <p:par>
                          <p:cTn id="41" fill="hold">
                            <p:stCondLst>
                              <p:cond delay="160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2500306"/>
            <a:ext cx="9144000" cy="4357694"/>
          </a:xfrm>
          <a:prstGeom prst="rect">
            <a:avLst/>
          </a:prstGeom>
          <a:ln w="9525">
            <a:noFill/>
            <a:miter lim="800000"/>
            <a:headEnd/>
            <a:tailEnd/>
          </a:ln>
          <a:effectLst>
            <a:outerShdw blurRad="50800" dist="50800" dir="5400000" algn="ctr" rotWithShape="0">
              <a:srgbClr val="000000"/>
            </a:outerShdw>
          </a:effectLst>
        </p:spPr>
      </p:pic>
      <p:sp>
        <p:nvSpPr>
          <p:cNvPr id="25" name="TextBox 24"/>
          <p:cNvSpPr txBox="1"/>
          <p:nvPr/>
        </p:nvSpPr>
        <p:spPr>
          <a:xfrm>
            <a:off x="571472" y="6211669"/>
            <a:ext cx="8072494" cy="646331"/>
          </a:xfrm>
          <a:prstGeom prst="rect">
            <a:avLst/>
          </a:prstGeom>
          <a:noFill/>
        </p:spPr>
        <p:txBody>
          <a:bodyPr wrap="square" rtlCol="0">
            <a:spAutoFit/>
          </a:bodyPr>
          <a:lstStyle/>
          <a:p>
            <a:pPr algn="ctr"/>
            <a:r>
              <a:rPr lang="en-ZA" b="1" dirty="0" smtClean="0">
                <a:solidFill>
                  <a:srgbClr val="002060"/>
                </a:solidFill>
                <a:hlinkClick r:id="rId4"/>
              </a:rPr>
              <a:t>James@JamesARobertson.com</a:t>
            </a:r>
            <a:endParaRPr lang="en-ZA" b="1" dirty="0" smtClean="0">
              <a:solidFill>
                <a:srgbClr val="002060"/>
              </a:solidFill>
            </a:endParaRPr>
          </a:p>
          <a:p>
            <a:pPr algn="ctr"/>
            <a:r>
              <a:rPr lang="en-ZA" b="1" dirty="0" smtClean="0">
                <a:solidFill>
                  <a:srgbClr val="002060"/>
                </a:solidFill>
              </a:rPr>
              <a:t>Telephone: ++27-(0)83-251-6644</a:t>
            </a:r>
          </a:p>
        </p:txBody>
      </p:sp>
      <p:sp>
        <p:nvSpPr>
          <p:cNvPr id="20" name="TextBox 19"/>
          <p:cNvSpPr txBox="1"/>
          <p:nvPr/>
        </p:nvSpPr>
        <p:spPr>
          <a:xfrm>
            <a:off x="500034" y="142852"/>
            <a:ext cx="7286676" cy="830997"/>
          </a:xfrm>
          <a:prstGeom prst="rect">
            <a:avLst/>
          </a:prstGeom>
          <a:noFill/>
        </p:spPr>
        <p:txBody>
          <a:bodyPr wrap="square" rtlCol="0">
            <a:spAutoFit/>
          </a:bodyPr>
          <a:lstStyle/>
          <a:p>
            <a:r>
              <a:rPr lang="en-ZA" sz="2400" b="1" dirty="0" smtClean="0">
                <a:solidFill>
                  <a:schemeClr val="tx2"/>
                </a:solidFill>
              </a:rPr>
              <a:t>If you do not act within 48 hours you probably never will – act TODAY! </a:t>
            </a:r>
            <a:r>
              <a:rPr lang="en-ZA" sz="2400" b="1" dirty="0" smtClean="0">
                <a:solidFill>
                  <a:schemeClr val="tx2"/>
                </a:solidFill>
                <a:sym typeface="Wingdings" pitchFamily="2" charset="2"/>
              </a:rPr>
              <a:t></a:t>
            </a:r>
            <a:endParaRPr lang="en-US" sz="2400" b="1" dirty="0">
              <a:solidFill>
                <a:schemeClr val="tx2"/>
              </a:solidFill>
            </a:endParaRPr>
          </a:p>
        </p:txBody>
      </p:sp>
      <p:sp>
        <p:nvSpPr>
          <p:cNvPr id="5" name="Rectangle 4"/>
          <p:cNvSpPr/>
          <p:nvPr/>
        </p:nvSpPr>
        <p:spPr>
          <a:xfrm>
            <a:off x="285720" y="1500174"/>
            <a:ext cx="8643998" cy="1200329"/>
          </a:xfrm>
          <a:prstGeom prst="rect">
            <a:avLst/>
          </a:prstGeom>
        </p:spPr>
        <p:txBody>
          <a:bodyPr wrap="square">
            <a:spAutoFit/>
          </a:bodyPr>
          <a:lstStyle/>
          <a:p>
            <a:r>
              <a:rPr lang="en-US" dirty="0" smtClean="0">
                <a:solidFill>
                  <a:srgbClr val="150C8E"/>
                </a:solidFill>
              </a:rPr>
              <a:t>What is your single most important insight from this presentation?</a:t>
            </a:r>
          </a:p>
          <a:p>
            <a:endParaRPr lang="en-US" dirty="0" smtClean="0">
              <a:solidFill>
                <a:srgbClr val="150C8E"/>
              </a:solidFill>
            </a:endParaRPr>
          </a:p>
          <a:p>
            <a:r>
              <a:rPr lang="en-US" dirty="0" smtClean="0">
                <a:solidFill>
                  <a:srgbClr val="150C8E"/>
                </a:solidFill>
              </a:rPr>
              <a:t>What is the single most practical action that you can take tomorrow to apply </a:t>
            </a:r>
            <a:r>
              <a:rPr lang="en-US" dirty="0" err="1" smtClean="0">
                <a:solidFill>
                  <a:srgbClr val="150C8E"/>
                </a:solidFill>
              </a:rPr>
              <a:t>I.T.</a:t>
            </a:r>
            <a:r>
              <a:rPr lang="en-US" dirty="0" smtClean="0">
                <a:solidFill>
                  <a:srgbClr val="150C8E"/>
                </a:solidFill>
              </a:rPr>
              <a:t> more effectively?</a:t>
            </a:r>
            <a:endParaRPr lang="en-US" dirty="0">
              <a:solidFill>
                <a:srgbClr val="150C8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9458"/>
                                        </p:tgtEl>
                                        <p:attrNameLst>
                                          <p:attrName>style.visibility</p:attrName>
                                        </p:attrNameLst>
                                      </p:cBhvr>
                                      <p:to>
                                        <p:strVal val="visible"/>
                                      </p:to>
                                    </p:set>
                                    <p:animEffect transition="in" filter="fade">
                                      <p:cBhvr>
                                        <p:cTn id="15" dur="2000"/>
                                        <p:tgtEl>
                                          <p:spTgt spid="19458"/>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 over Lush Gorge iStock_000005395408Medium.jpg"/>
          <p:cNvPicPr>
            <a:picLocks noChangeAspect="1"/>
          </p:cNvPicPr>
          <p:nvPr/>
        </p:nvPicPr>
        <p:blipFill>
          <a:blip r:embed="rId3" cstate="print"/>
          <a:stretch>
            <a:fillRect/>
          </a:stretch>
        </p:blipFill>
        <p:spPr>
          <a:xfrm>
            <a:off x="0" y="1428736"/>
            <a:ext cx="9144000" cy="5429264"/>
          </a:xfrm>
          <a:prstGeom prst="rect">
            <a:avLst/>
          </a:prstGeom>
        </p:spPr>
      </p:pic>
      <p:sp>
        <p:nvSpPr>
          <p:cNvPr id="6" name="TextBox 5"/>
          <p:cNvSpPr txBox="1"/>
          <p:nvPr/>
        </p:nvSpPr>
        <p:spPr>
          <a:xfrm>
            <a:off x="571472" y="214290"/>
            <a:ext cx="6786610" cy="830997"/>
          </a:xfrm>
          <a:prstGeom prst="rect">
            <a:avLst/>
          </a:prstGeom>
          <a:noFill/>
        </p:spPr>
        <p:txBody>
          <a:bodyPr wrap="square" rtlCol="0">
            <a:spAutoFit/>
          </a:bodyPr>
          <a:lstStyle/>
          <a:p>
            <a:r>
              <a:rPr lang="en-ZA" sz="2400" b="1" dirty="0" smtClean="0">
                <a:solidFill>
                  <a:srgbClr val="002060"/>
                </a:solidFill>
              </a:rPr>
              <a:t>Design IT solutions like bridges ...</a:t>
            </a:r>
          </a:p>
          <a:p>
            <a:r>
              <a:rPr lang="en-ZA" sz="2400" b="1" dirty="0" smtClean="0">
                <a:solidFill>
                  <a:srgbClr val="002060"/>
                </a:solidFill>
              </a:rPr>
              <a:t>Not to fall down – intelligent content</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Acknowledgements</a:t>
            </a:r>
            <a:endParaRPr lang="en-US" sz="2400" b="1" dirty="0">
              <a:solidFill>
                <a:srgbClr val="002060"/>
              </a:solidFill>
            </a:endParaRPr>
          </a:p>
        </p:txBody>
      </p:sp>
      <p:sp>
        <p:nvSpPr>
          <p:cNvPr id="8" name="TextBox 7"/>
          <p:cNvSpPr txBox="1"/>
          <p:nvPr/>
        </p:nvSpPr>
        <p:spPr>
          <a:xfrm>
            <a:off x="285720" y="1643050"/>
            <a:ext cx="5000660" cy="2062103"/>
          </a:xfrm>
          <a:prstGeom prst="rect">
            <a:avLst/>
          </a:prstGeom>
          <a:noFill/>
        </p:spPr>
        <p:txBody>
          <a:bodyPr wrap="square" rtlCol="0">
            <a:spAutoFit/>
          </a:bodyPr>
          <a:lstStyle/>
          <a:p>
            <a:r>
              <a:rPr lang="en-US" sz="1600" dirty="0" smtClean="0"/>
              <a:t>Clients, associates, staff</a:t>
            </a:r>
          </a:p>
          <a:p>
            <a:endParaRPr lang="en-US" sz="1600" dirty="0" smtClean="0"/>
          </a:p>
          <a:p>
            <a:r>
              <a:rPr lang="en-US" sz="1600" dirty="0" smtClean="0"/>
              <a:t>Father and mother, Angus and Thelma</a:t>
            </a:r>
          </a:p>
          <a:p>
            <a:endParaRPr lang="en-US" sz="1600" dirty="0" smtClean="0"/>
          </a:p>
          <a:p>
            <a:r>
              <a:rPr lang="en-US" sz="1600" dirty="0" smtClean="0"/>
              <a:t>Children Alexandra and Struan</a:t>
            </a:r>
          </a:p>
          <a:p>
            <a:endParaRPr lang="en-ZA" sz="1600" dirty="0" smtClean="0"/>
          </a:p>
          <a:p>
            <a:r>
              <a:rPr lang="en-ZA" sz="1600" dirty="0" smtClean="0"/>
              <a:t>Other significant people in </a:t>
            </a:r>
            <a:r>
              <a:rPr lang="en-ZA" sz="1600" smtClean="0"/>
              <a:t>my life</a:t>
            </a:r>
            <a:endParaRPr lang="en-US" sz="1600" dirty="0" smtClean="0"/>
          </a:p>
          <a:p>
            <a:endParaRPr lang="en-US" sz="1600" dirty="0" smtClean="0"/>
          </a:p>
        </p:txBody>
      </p:sp>
      <p:sp>
        <p:nvSpPr>
          <p:cNvPr id="7" name="Rectangle 6"/>
          <p:cNvSpPr/>
          <p:nvPr/>
        </p:nvSpPr>
        <p:spPr>
          <a:xfrm>
            <a:off x="4572000" y="4357694"/>
            <a:ext cx="4572000" cy="923330"/>
          </a:xfrm>
          <a:prstGeom prst="rect">
            <a:avLst/>
          </a:prstGeom>
        </p:spPr>
        <p:txBody>
          <a:bodyPr>
            <a:spAutoFit/>
          </a:bodyPr>
          <a:lstStyle/>
          <a:p>
            <a:r>
              <a:rPr lang="en-US" dirty="0" smtClean="0">
                <a:solidFill>
                  <a:srgbClr val="002060"/>
                </a:solidFill>
              </a:rPr>
              <a:t>Psalm 136:5 </a:t>
            </a:r>
            <a:r>
              <a:rPr lang="en-US" i="1" dirty="0" smtClean="0">
                <a:solidFill>
                  <a:srgbClr val="002060"/>
                </a:solidFill>
              </a:rPr>
              <a:t>"To Him who by wisdom made the heavens, for His mercy endures forever;"</a:t>
            </a:r>
            <a:endParaRPr lang="en-US" i="1" dirty="0">
              <a:solidFill>
                <a:srgbClr val="002060"/>
              </a:solidFill>
            </a:endParaRPr>
          </a:p>
        </p:txBody>
      </p:sp>
      <p:pic>
        <p:nvPicPr>
          <p:cNvPr id="9" name="Picture 8" descr="Bridge over Lush Gorge iStock_000005395408Medium.jpg"/>
          <p:cNvPicPr>
            <a:picLocks noChangeAspect="1"/>
          </p:cNvPicPr>
          <p:nvPr/>
        </p:nvPicPr>
        <p:blipFill>
          <a:blip r:embed="rId3" cstate="print"/>
          <a:stretch>
            <a:fillRect/>
          </a:stretch>
        </p:blipFill>
        <p:spPr>
          <a:xfrm>
            <a:off x="4451664" y="1428736"/>
            <a:ext cx="4692336" cy="2786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151352Medium.jpg"/>
          <p:cNvPicPr>
            <a:picLocks noChangeAspect="1"/>
          </p:cNvPicPr>
          <p:nvPr/>
        </p:nvPicPr>
        <p:blipFill>
          <a:blip r:embed="rId3" cstate="print"/>
          <a:stretch>
            <a:fillRect/>
          </a:stretch>
        </p:blipFill>
        <p:spPr>
          <a:xfrm>
            <a:off x="4572001" y="1428735"/>
            <a:ext cx="4572000" cy="3574503"/>
          </a:xfrm>
          <a:prstGeom prst="rect">
            <a:avLst/>
          </a:prstGeom>
        </p:spPr>
      </p:pic>
      <p:sp>
        <p:nvSpPr>
          <p:cNvPr id="8" name="TextBox 7"/>
          <p:cNvSpPr txBox="1"/>
          <p:nvPr/>
        </p:nvSpPr>
        <p:spPr>
          <a:xfrm>
            <a:off x="500034" y="5429264"/>
            <a:ext cx="8072494" cy="338554"/>
          </a:xfrm>
          <a:prstGeom prst="rect">
            <a:avLst/>
          </a:prstGeom>
          <a:noFill/>
        </p:spPr>
        <p:txBody>
          <a:bodyPr wrap="square" rtlCol="0">
            <a:spAutoFit/>
          </a:bodyPr>
          <a:lstStyle/>
          <a:p>
            <a:pPr algn="ctr"/>
            <a:r>
              <a:rPr lang="en-US" sz="1600" b="1" i="1" dirty="0" smtClean="0">
                <a:solidFill>
                  <a:schemeClr val="tx2"/>
                </a:solidFill>
              </a:rPr>
              <a:t>Finding the missing pieces of your I.T. and strategy puzzles</a:t>
            </a:r>
            <a:endParaRPr lang="en-US" sz="1600" b="1" i="1" dirty="0">
              <a:solidFill>
                <a:schemeClr val="tx2"/>
              </a:solidFill>
            </a:endParaRPr>
          </a:p>
        </p:txBody>
      </p:sp>
      <p:sp>
        <p:nvSpPr>
          <p:cNvPr id="5" name="TextBox 4"/>
          <p:cNvSpPr txBox="1"/>
          <p:nvPr/>
        </p:nvSpPr>
        <p:spPr>
          <a:xfrm>
            <a:off x="428596" y="428604"/>
            <a:ext cx="2786082" cy="461665"/>
          </a:xfrm>
          <a:prstGeom prst="rect">
            <a:avLst/>
          </a:prstGeom>
          <a:noFill/>
        </p:spPr>
        <p:txBody>
          <a:bodyPr wrap="square" rtlCol="0">
            <a:spAutoFit/>
          </a:bodyPr>
          <a:lstStyle/>
          <a:p>
            <a:r>
              <a:rPr lang="en-ZA" sz="2400" b="1" dirty="0" smtClean="0">
                <a:solidFill>
                  <a:schemeClr val="tx2"/>
                </a:solidFill>
              </a:rPr>
              <a:t>Questions?</a:t>
            </a:r>
            <a:endParaRPr lang="en-US" sz="2400" b="1" dirty="0">
              <a:solidFill>
                <a:schemeClr val="tx2"/>
              </a:solidFill>
            </a:endParaRPr>
          </a:p>
        </p:txBody>
      </p:sp>
      <p:sp>
        <p:nvSpPr>
          <p:cNvPr id="13" name="TextBox 12"/>
          <p:cNvSpPr txBox="1"/>
          <p:nvPr/>
        </p:nvSpPr>
        <p:spPr>
          <a:xfrm>
            <a:off x="214282" y="6119336"/>
            <a:ext cx="4572000" cy="738664"/>
          </a:xfrm>
          <a:prstGeom prst="rect">
            <a:avLst/>
          </a:prstGeom>
          <a:noFill/>
        </p:spPr>
        <p:txBody>
          <a:bodyPr wrap="square" rtlCol="0">
            <a:spAutoFit/>
          </a:bodyPr>
          <a:lstStyle/>
          <a:p>
            <a:r>
              <a:rPr lang="en-US" sz="1400" b="1" dirty="0" smtClean="0"/>
              <a:t>James Robertson</a:t>
            </a:r>
          </a:p>
          <a:p>
            <a:r>
              <a:rPr lang="en-US" sz="1400" b="1" dirty="0" smtClean="0"/>
              <a:t>++27-(0)83-251-6644</a:t>
            </a:r>
          </a:p>
          <a:p>
            <a:r>
              <a:rPr lang="en-US" sz="1400" b="1" dirty="0" smtClean="0"/>
              <a:t>email: </a:t>
            </a:r>
            <a:r>
              <a:rPr lang="en-US" sz="1400" b="1" dirty="0" err="1" smtClean="0"/>
              <a:t>James@JamesARobertson.com</a:t>
            </a:r>
            <a:endParaRPr lang="en-US" sz="1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3" cstate="print"/>
          <a:srcRect/>
          <a:stretch>
            <a:fillRect/>
          </a:stretch>
        </p:blipFill>
        <p:spPr bwMode="auto">
          <a:xfrm>
            <a:off x="5143504" y="1571611"/>
            <a:ext cx="3822764" cy="2453416"/>
          </a:xfrm>
          <a:prstGeom prst="rect">
            <a:avLst/>
          </a:prstGeom>
          <a:noFill/>
          <a:ln w="9525">
            <a:noFill/>
            <a:miter lim="800000"/>
            <a:headEnd/>
            <a:tailEnd/>
          </a:ln>
        </p:spPr>
      </p:pic>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Some historical context</a:t>
            </a:r>
            <a:endParaRPr lang="en-US" sz="2400" b="1" dirty="0">
              <a:solidFill>
                <a:schemeClr val="tx2"/>
              </a:solidFill>
            </a:endParaRPr>
          </a:p>
        </p:txBody>
      </p:sp>
      <p:sp>
        <p:nvSpPr>
          <p:cNvPr id="5" name="TextBox 4"/>
          <p:cNvSpPr txBox="1"/>
          <p:nvPr/>
        </p:nvSpPr>
        <p:spPr>
          <a:xfrm>
            <a:off x="571472" y="1785926"/>
            <a:ext cx="8143932" cy="4524315"/>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Insects and butterflies</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Cataloguing  -- punch cards</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err="1" smtClean="0">
                <a:solidFill>
                  <a:schemeClr val="tx2"/>
                </a:solidFill>
              </a:rPr>
              <a:t>Defence</a:t>
            </a:r>
            <a:r>
              <a:rPr lang="en-US" dirty="0" smtClean="0">
                <a:solidFill>
                  <a:schemeClr val="tx2"/>
                </a:solidFill>
              </a:rPr>
              <a:t> Force filing system</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Strategy development</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err="1" smtClean="0">
                <a:solidFill>
                  <a:schemeClr val="tx2"/>
                </a:solidFill>
              </a:rPr>
              <a:t>ERP</a:t>
            </a:r>
            <a:r>
              <a:rPr lang="en-US" dirty="0" smtClean="0">
                <a:solidFill>
                  <a:schemeClr val="tx2"/>
                </a:solidFill>
              </a:rPr>
              <a:t> and other IT projects which produced exceptional outcomes</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Pulse measurements on many highly sub-optimal </a:t>
            </a:r>
            <a:r>
              <a:rPr lang="en-US" dirty="0" err="1" smtClean="0">
                <a:solidFill>
                  <a:schemeClr val="tx2"/>
                </a:solidFill>
              </a:rPr>
              <a:t>ERP</a:t>
            </a:r>
            <a:r>
              <a:rPr lang="en-US" dirty="0" smtClean="0">
                <a:solidFill>
                  <a:schemeClr val="tx2"/>
                </a:solidFill>
              </a:rPr>
              <a:t> and other implementations</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Some heavy opposition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and some in-depth analysis</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223234"/>
                                        </p:tgtEl>
                                        <p:attrNameLst>
                                          <p:attrName>style.visibility</p:attrName>
                                        </p:attrNameLst>
                                      </p:cBhvr>
                                      <p:to>
                                        <p:strVal val="visible"/>
                                      </p:to>
                                    </p:set>
                                    <p:anim calcmode="lin" valueType="num">
                                      <p:cBhvr additive="base">
                                        <p:cTn id="11" dur="500" fill="hold"/>
                                        <p:tgtEl>
                                          <p:spTgt spid="223234"/>
                                        </p:tgtEl>
                                        <p:attrNameLst>
                                          <p:attrName>ppt_x</p:attrName>
                                        </p:attrNameLst>
                                      </p:cBhvr>
                                      <p:tavLst>
                                        <p:tav tm="0">
                                          <p:val>
                                            <p:strVal val="#ppt_x"/>
                                          </p:val>
                                        </p:tav>
                                        <p:tav tm="100000">
                                          <p:val>
                                            <p:strVal val="#ppt_x"/>
                                          </p:val>
                                        </p:tav>
                                      </p:tavLst>
                                    </p:anim>
                                    <p:anim calcmode="lin" valueType="num">
                                      <p:cBhvr additive="base">
                                        <p:cTn id="12" dur="500" fill="hold"/>
                                        <p:tgtEl>
                                          <p:spTgt spid="22323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1000"/>
                                        <p:tgtEl>
                                          <p:spTgt spid="5">
                                            <p:txEl>
                                              <p:pRg st="4" end="4"/>
                                            </p:txEl>
                                          </p:spTgt>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1000"/>
                                        <p:tgtEl>
                                          <p:spTgt spid="5">
                                            <p:txEl>
                                              <p:pRg st="6" end="6"/>
                                            </p:txEl>
                                          </p:spTgt>
                                        </p:tgtEl>
                                      </p:cBhvr>
                                    </p:animEffect>
                                  </p:childTnLst>
                                </p:cTn>
                              </p:par>
                            </p:childTnLst>
                          </p:cTn>
                        </p:par>
                        <p:par>
                          <p:cTn id="25" fill="hold">
                            <p:stCondLst>
                              <p:cond delay="4500"/>
                            </p:stCondLst>
                            <p:childTnLst>
                              <p:par>
                                <p:cTn id="26" presetID="10" presetClass="entr" presetSubtype="0" fill="hold" nodeType="after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fade">
                                      <p:cBhvr>
                                        <p:cTn id="28" dur="1000"/>
                                        <p:tgtEl>
                                          <p:spTgt spid="5">
                                            <p:txEl>
                                              <p:pRg st="8" end="8"/>
                                            </p:txEl>
                                          </p:spTgt>
                                        </p:tgtEl>
                                      </p:cBhvr>
                                    </p:animEffect>
                                  </p:childTnLst>
                                </p:cTn>
                              </p:par>
                            </p:childTnLst>
                          </p:cTn>
                        </p:par>
                        <p:par>
                          <p:cTn id="29" fill="hold">
                            <p:stCondLst>
                              <p:cond delay="5500"/>
                            </p:stCondLst>
                            <p:childTnLst>
                              <p:par>
                                <p:cTn id="30" presetID="10" presetClass="entr" presetSubtype="0" fill="hold" nodeType="after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1000"/>
                                        <p:tgtEl>
                                          <p:spTgt spid="5">
                                            <p:txEl>
                                              <p:pRg st="10" end="10"/>
                                            </p:txEl>
                                          </p:spTgt>
                                        </p:tgtEl>
                                      </p:cBhvr>
                                    </p:animEffect>
                                  </p:childTnLst>
                                </p:cTn>
                              </p:par>
                            </p:childTnLst>
                          </p:cTn>
                        </p:par>
                        <p:par>
                          <p:cTn id="33" fill="hold">
                            <p:stCondLst>
                              <p:cond delay="6500"/>
                            </p:stCondLst>
                            <p:childTnLst>
                              <p:par>
                                <p:cTn id="34" presetID="10" presetClass="entr" presetSubtype="0" fill="hold" nodeType="after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Effect transition="in" filter="fade">
                                      <p:cBhvr>
                                        <p:cTn id="36" dur="1000"/>
                                        <p:tgtEl>
                                          <p:spTgt spid="5">
                                            <p:txEl>
                                              <p:pRg st="12" end="12"/>
                                            </p:txEl>
                                          </p:spTgt>
                                        </p:tgtEl>
                                      </p:cBhvr>
                                    </p:animEffect>
                                  </p:childTnLst>
                                </p:cTn>
                              </p:par>
                            </p:childTnLst>
                          </p:cTn>
                        </p:par>
                        <p:par>
                          <p:cTn id="37" fill="hold">
                            <p:stCondLst>
                              <p:cond delay="7500"/>
                            </p:stCondLst>
                            <p:childTnLst>
                              <p:par>
                                <p:cTn id="38" presetID="10" presetClass="entr" presetSubtype="0" fill="hold" nodeType="afterEffect">
                                  <p:stCondLst>
                                    <p:cond delay="0"/>
                                  </p:stCondLst>
                                  <p:childTnLst>
                                    <p:set>
                                      <p:cBhvr>
                                        <p:cTn id="39" dur="1" fill="hold">
                                          <p:stCondLst>
                                            <p:cond delay="0"/>
                                          </p:stCondLst>
                                        </p:cTn>
                                        <p:tgtEl>
                                          <p:spTgt spid="5">
                                            <p:txEl>
                                              <p:pRg st="14" end="14"/>
                                            </p:txEl>
                                          </p:spTgt>
                                        </p:tgtEl>
                                        <p:attrNameLst>
                                          <p:attrName>style.visibility</p:attrName>
                                        </p:attrNameLst>
                                      </p:cBhvr>
                                      <p:to>
                                        <p:strVal val="visible"/>
                                      </p:to>
                                    </p:set>
                                    <p:animEffect transition="in" filter="fade">
                                      <p:cBhvr>
                                        <p:cTn id="40" dur="1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algn="l" eaLnBrk="1" hangingPunct="1"/>
            <a:r>
              <a:rPr lang="en-ZA" sz="2400" b="1" dirty="0" smtClean="0"/>
              <a:t>What is strategy?</a:t>
            </a:r>
          </a:p>
        </p:txBody>
      </p:sp>
      <p:pic>
        <p:nvPicPr>
          <p:cNvPr id="32771" name="Picture 2"/>
          <p:cNvPicPr>
            <a:picLocks noChangeAspect="1" noChangeArrowheads="1"/>
          </p:cNvPicPr>
          <p:nvPr/>
        </p:nvPicPr>
        <p:blipFill>
          <a:blip r:embed="rId3" cstate="print"/>
          <a:srcRect/>
          <a:stretch>
            <a:fillRect/>
          </a:stretch>
        </p:blipFill>
        <p:spPr bwMode="auto">
          <a:xfrm>
            <a:off x="1571625" y="1785938"/>
            <a:ext cx="72009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algn="l" eaLnBrk="1" hangingPunct="1"/>
            <a:r>
              <a:rPr lang="en-ZA" sz="2400" b="1" dirty="0" smtClean="0"/>
              <a:t>Strategy</a:t>
            </a:r>
          </a:p>
        </p:txBody>
      </p:sp>
      <p:sp>
        <p:nvSpPr>
          <p:cNvPr id="33795" name="Rectangle 3"/>
          <p:cNvSpPr>
            <a:spLocks noGrp="1" noChangeArrowheads="1"/>
          </p:cNvSpPr>
          <p:nvPr>
            <p:ph type="body" idx="1"/>
          </p:nvPr>
        </p:nvSpPr>
        <p:spPr/>
        <p:txBody>
          <a:bodyPr/>
          <a:lstStyle/>
          <a:p>
            <a:pPr eaLnBrk="1" hangingPunct="1"/>
            <a:r>
              <a:rPr lang="en-ZA" sz="1800" dirty="0" smtClean="0"/>
              <a:t>Doing the right things</a:t>
            </a:r>
          </a:p>
        </p:txBody>
      </p:sp>
      <p:sp>
        <p:nvSpPr>
          <p:cNvPr id="33796" name="TextBox 3"/>
          <p:cNvSpPr txBox="1">
            <a:spLocks noChangeArrowheads="1"/>
          </p:cNvSpPr>
          <p:nvPr/>
        </p:nvSpPr>
        <p:spPr bwMode="auto">
          <a:xfrm>
            <a:off x="1643063" y="5857875"/>
            <a:ext cx="6643687" cy="276999"/>
          </a:xfrm>
          <a:prstGeom prst="rect">
            <a:avLst/>
          </a:prstGeom>
          <a:noFill/>
          <a:ln w="9525">
            <a:noFill/>
            <a:miter lim="800000"/>
            <a:headEnd/>
            <a:tailEnd/>
          </a:ln>
        </p:spPr>
        <p:txBody>
          <a:bodyPr>
            <a:spAutoFit/>
          </a:bodyPr>
          <a:lstStyle/>
          <a:p>
            <a:r>
              <a:rPr lang="en-US" sz="1200" dirty="0"/>
              <a:t>Professor Malcolm McDonald</a:t>
            </a:r>
          </a:p>
        </p:txBody>
      </p:sp>
      <p:pic>
        <p:nvPicPr>
          <p:cNvPr id="33797" name="Picture 2"/>
          <p:cNvPicPr>
            <a:picLocks noChangeAspect="1" noChangeArrowheads="1"/>
          </p:cNvPicPr>
          <p:nvPr/>
        </p:nvPicPr>
        <p:blipFill>
          <a:blip r:embed="rId3" cstate="print"/>
          <a:srcRect/>
          <a:stretch>
            <a:fillRect/>
          </a:stretch>
        </p:blipFill>
        <p:spPr bwMode="auto">
          <a:xfrm>
            <a:off x="2214563" y="2428875"/>
            <a:ext cx="5715000" cy="3235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3573</TotalTime>
  <Words>3848</Words>
  <Application>Microsoft Office PowerPoint</Application>
  <PresentationFormat>On-screen Show (4:3)</PresentationFormat>
  <Paragraphs>695</Paragraphs>
  <Slides>68</Slides>
  <Notes>68</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Office Theme</vt:lpstr>
      <vt:lpstr>Worksheet</vt:lpstr>
      <vt:lpstr>Precision configuration Information Technologies' orphan child</vt:lpstr>
      <vt:lpstr>PowerPoint Presentation</vt:lpstr>
      <vt:lpstr>PowerPoint Presentation</vt:lpstr>
      <vt:lpstr>PowerPoint Presentation</vt:lpstr>
      <vt:lpstr>PowerPoint Presentation</vt:lpstr>
      <vt:lpstr>PowerPoint Presentation</vt:lpstr>
      <vt:lpstr>PowerPoint Presentation</vt:lpstr>
      <vt:lpstr>What is strategy?</vt:lpstr>
      <vt:lpstr>Strategy</vt:lpstr>
      <vt:lpstr>Tactics</vt:lpstr>
      <vt:lpstr>Strategy versus tactics</vt:lpstr>
      <vt:lpstr>Strategy versus tactics</vt:lpstr>
      <vt:lpstr>Strategy versus tactics</vt:lpstr>
      <vt:lpstr>Strategy versus tactics</vt:lpstr>
      <vt:lpstr>Strategy versus tactics</vt:lpstr>
      <vt:lpstr>Strategy versus tactics</vt:lpstr>
      <vt:lpstr>What is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ERP?</vt:lpstr>
      <vt:lpstr>Why invest in a new ERP / IBIS? Or any IBIS?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Dr James Robertson UK</cp:lastModifiedBy>
  <cp:revision>241</cp:revision>
  <dcterms:created xsi:type="dcterms:W3CDTF">2009-05-01T08:13:25Z</dcterms:created>
  <dcterms:modified xsi:type="dcterms:W3CDTF">2014-08-22T20:07:27Z</dcterms:modified>
</cp:coreProperties>
</file>